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57" r:id="rId3"/>
    <p:sldId id="260" r:id="rId4"/>
    <p:sldId id="259" r:id="rId5"/>
    <p:sldId id="290" r:id="rId6"/>
    <p:sldId id="258" r:id="rId7"/>
    <p:sldId id="261" r:id="rId8"/>
    <p:sldId id="262" r:id="rId9"/>
    <p:sldId id="263" r:id="rId10"/>
    <p:sldId id="267" r:id="rId11"/>
    <p:sldId id="268" r:id="rId12"/>
    <p:sldId id="269" r:id="rId13"/>
    <p:sldId id="270" r:id="rId14"/>
    <p:sldId id="271" r:id="rId15"/>
    <p:sldId id="286" r:id="rId16"/>
    <p:sldId id="272" r:id="rId17"/>
    <p:sldId id="287" r:id="rId18"/>
    <p:sldId id="273" r:id="rId19"/>
    <p:sldId id="274" r:id="rId20"/>
    <p:sldId id="276" r:id="rId21"/>
    <p:sldId id="282" r:id="rId22"/>
    <p:sldId id="281" r:id="rId23"/>
    <p:sldId id="280" r:id="rId24"/>
    <p:sldId id="279" r:id="rId25"/>
    <p:sldId id="278" r:id="rId26"/>
    <p:sldId id="277" r:id="rId27"/>
    <p:sldId id="283" r:id="rId28"/>
    <p:sldId id="275" r:id="rId29"/>
    <p:sldId id="284" r:id="rId30"/>
    <p:sldId id="285" r:id="rId31"/>
    <p:sldId id="264" r:id="rId32"/>
    <p:sldId id="265" r:id="rId33"/>
    <p:sldId id="266" r:id="rId34"/>
    <p:sldId id="288" r:id="rId35"/>
    <p:sldId id="289" r:id="rId36"/>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3366CC"/>
    <a:srgbClr val="99CCFF"/>
    <a:srgbClr val="7D4D50"/>
    <a:srgbClr val="843C4D"/>
    <a:srgbClr val="BA5465"/>
    <a:srgbClr val="0066CC"/>
  </p:clrMru>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Style léger 1 - Accentuation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0" autoAdjust="0"/>
    <p:restoredTop sz="94624" autoAdjust="0"/>
  </p:normalViewPr>
  <p:slideViewPr>
    <p:cSldViewPr>
      <p:cViewPr varScale="1">
        <p:scale>
          <a:sx n="69" d="100"/>
          <a:sy n="69" d="100"/>
        </p:scale>
        <p:origin x="-1404"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274"/>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82BCDD4-0D2B-4E54-BFCD-2D27F9CFE70F}" type="datetimeFigureOut">
              <a:rPr lang="fr-FR" smtClean="0"/>
              <a:pPr/>
              <a:t>19/05/2018</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1DDFF3D-5DF4-4321-930C-D35A9C2C985E}" type="slidenum">
              <a:rPr lang="fr-FR" smtClean="0"/>
              <a:pPr/>
              <a:t>‹N°›</a:t>
            </a:fld>
            <a:endParaRPr lang="fr-F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21DDFF3D-5DF4-4321-930C-D35A9C2C985E}" type="slidenum">
              <a:rPr lang="fr-FR" smtClean="0"/>
              <a:pPr/>
              <a:t>34</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fld id="{BB7E8E82-540B-4CC2-B1A4-E442CC5ADBEE}" type="datetimeFigureOut">
              <a:rPr lang="fr-FR" smtClean="0"/>
              <a:pPr/>
              <a:t>19/05/2018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168A3B4-102A-4F27-9C20-7649C213FED2}" type="slidenum">
              <a:rPr lang="fr-FR" smtClean="0"/>
              <a:pPr/>
              <a:t>‹N°›</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BB7E8E82-540B-4CC2-B1A4-E442CC5ADBEE}" type="datetimeFigureOut">
              <a:rPr lang="fr-FR" smtClean="0"/>
              <a:pPr/>
              <a:t>19/05/2018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168A3B4-102A-4F27-9C20-7649C213FED2}" type="slidenum">
              <a:rPr lang="fr-FR" smtClean="0"/>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BB7E8E82-540B-4CC2-B1A4-E442CC5ADBEE}" type="datetimeFigureOut">
              <a:rPr lang="fr-FR" smtClean="0"/>
              <a:pPr/>
              <a:t>19/05/2018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168A3B4-102A-4F27-9C20-7649C213FED2}" type="slidenum">
              <a:rPr lang="fr-FR" smtClean="0"/>
              <a:pP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BB7E8E82-540B-4CC2-B1A4-E442CC5ADBEE}" type="datetimeFigureOut">
              <a:rPr lang="fr-FR" smtClean="0"/>
              <a:pPr/>
              <a:t>19/05/2018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168A3B4-102A-4F27-9C20-7649C213FED2}" type="slidenum">
              <a:rPr lang="fr-FR" smtClean="0"/>
              <a:pPr/>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BB7E8E82-540B-4CC2-B1A4-E442CC5ADBEE}" type="datetimeFigureOut">
              <a:rPr lang="fr-FR" smtClean="0"/>
              <a:pPr/>
              <a:t>19/05/2018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168A3B4-102A-4F27-9C20-7649C213FED2}" type="slidenum">
              <a:rPr lang="fr-FR" smtClean="0"/>
              <a:pPr/>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BB7E8E82-540B-4CC2-B1A4-E442CC5ADBEE}" type="datetimeFigureOut">
              <a:rPr lang="fr-FR" smtClean="0"/>
              <a:pPr/>
              <a:t>19/05/2018</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168A3B4-102A-4F27-9C20-7649C213FED2}" type="slidenum">
              <a:rPr lang="fr-FR" smtClean="0"/>
              <a:pPr/>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BB7E8E82-540B-4CC2-B1A4-E442CC5ADBEE}" type="datetimeFigureOut">
              <a:rPr lang="fr-FR" smtClean="0"/>
              <a:pPr/>
              <a:t>19/05/2018</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168A3B4-102A-4F27-9C20-7649C213FED2}" type="slidenum">
              <a:rPr lang="fr-FR" smtClean="0"/>
              <a:pPr/>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p>
            <a:fld id="{BB7E8E82-540B-4CC2-B1A4-E442CC5ADBEE}" type="datetimeFigureOut">
              <a:rPr lang="fr-FR" smtClean="0"/>
              <a:pPr/>
              <a:t>19/05/2018</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168A3B4-102A-4F27-9C20-7649C213FED2}" type="slidenum">
              <a:rPr lang="fr-FR" smtClean="0"/>
              <a:pPr/>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BB7E8E82-540B-4CC2-B1A4-E442CC5ADBEE}" type="datetimeFigureOut">
              <a:rPr lang="fr-FR" smtClean="0"/>
              <a:pPr/>
              <a:t>19/05/2018</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5168A3B4-102A-4F27-9C20-7649C213FED2}" type="slidenum">
              <a:rPr lang="fr-FR" smtClean="0"/>
              <a:pPr/>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BB7E8E82-540B-4CC2-B1A4-E442CC5ADBEE}" type="datetimeFigureOut">
              <a:rPr lang="fr-FR" smtClean="0"/>
              <a:pPr/>
              <a:t>19/05/2018</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168A3B4-102A-4F27-9C20-7649C213FED2}" type="slidenum">
              <a:rPr lang="fr-FR" smtClean="0"/>
              <a:pPr/>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BB7E8E82-540B-4CC2-B1A4-E442CC5ADBEE}" type="datetimeFigureOut">
              <a:rPr lang="fr-FR" smtClean="0"/>
              <a:pPr/>
              <a:t>19/05/2018</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168A3B4-102A-4F27-9C20-7649C213FED2}" type="slidenum">
              <a:rPr lang="fr-FR" smtClean="0"/>
              <a:pPr/>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7E8E82-540B-4CC2-B1A4-E442CC5ADBEE}" type="datetimeFigureOut">
              <a:rPr lang="fr-FR" smtClean="0"/>
              <a:pPr/>
              <a:t>19/05/2018</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68A3B4-102A-4F27-9C20-7649C213FED2}" type="slidenum">
              <a:rPr lang="fr-FR" smtClean="0"/>
              <a:pPr/>
              <a:t>‹N°›</a:t>
            </a:fld>
            <a:endParaRPr lang="fr-F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827584" y="2276872"/>
            <a:ext cx="7772400" cy="1470025"/>
          </a:xfrm>
        </p:spPr>
        <p:txBody>
          <a:bodyPr/>
          <a:lstStyle/>
          <a:p>
            <a:r>
              <a:rPr lang="fr-FR" dirty="0" smtClean="0"/>
              <a:t>IMAGES EN MOUVEMENT </a:t>
            </a:r>
            <a:endParaRPr lang="fr-FR" dirty="0"/>
          </a:p>
        </p:txBody>
      </p:sp>
      <p:sp>
        <p:nvSpPr>
          <p:cNvPr id="3" name="Sous-titre 2"/>
          <p:cNvSpPr>
            <a:spLocks noGrp="1"/>
          </p:cNvSpPr>
          <p:nvPr>
            <p:ph type="subTitle" idx="1"/>
          </p:nvPr>
        </p:nvSpPr>
        <p:spPr/>
        <p:txBody>
          <a:bodyPr/>
          <a:lstStyle/>
          <a:p>
            <a:r>
              <a:rPr lang="fr-FR" dirty="0" smtClean="0"/>
              <a:t> arrière plan en blanc </a:t>
            </a:r>
          </a:p>
          <a:p>
            <a:endParaRPr lang="fr-FR" dirty="0" smtClean="0"/>
          </a:p>
          <a:p>
            <a:r>
              <a:rPr lang="fr-FR" dirty="0" smtClean="0">
                <a:solidFill>
                  <a:srgbClr val="FF0000"/>
                </a:solidFill>
              </a:rPr>
              <a:t>Partenaires </a:t>
            </a:r>
            <a:endParaRPr lang="fr-FR" dirty="0">
              <a:solidFill>
                <a:srgbClr val="FF0000"/>
              </a:solidFill>
            </a:endParaRPr>
          </a:p>
        </p:txBody>
      </p:sp>
      <p:pic>
        <p:nvPicPr>
          <p:cNvPr id="4" name="Picture 6" descr="C:\Users\COMPAQ\Desktop\2.png"/>
          <p:cNvPicPr>
            <a:picLocks noChangeAspect="1" noChangeArrowheads="1"/>
          </p:cNvPicPr>
          <p:nvPr/>
        </p:nvPicPr>
        <p:blipFill>
          <a:blip r:embed="rId2" cstate="print"/>
          <a:srcRect/>
          <a:stretch>
            <a:fillRect/>
          </a:stretch>
        </p:blipFill>
        <p:spPr bwMode="auto">
          <a:xfrm>
            <a:off x="-142908" y="0"/>
            <a:ext cx="2857520" cy="1721521"/>
          </a:xfrm>
          <a:prstGeom prst="rect">
            <a:avLst/>
          </a:prstGeom>
          <a:noFill/>
        </p:spPr>
      </p:pic>
      <p:sp>
        <p:nvSpPr>
          <p:cNvPr id="8" name="ZoneTexte 7"/>
          <p:cNvSpPr txBox="1"/>
          <p:nvPr/>
        </p:nvSpPr>
        <p:spPr>
          <a:xfrm>
            <a:off x="2000200" y="1000108"/>
            <a:ext cx="7143800" cy="338554"/>
          </a:xfrm>
          <a:prstGeom prst="rect">
            <a:avLst/>
          </a:prstGeom>
          <a:noFill/>
        </p:spPr>
        <p:txBody>
          <a:bodyPr wrap="square" rtlCol="0">
            <a:spAutoFit/>
          </a:bodyPr>
          <a:lstStyle/>
          <a:p>
            <a:r>
              <a:rPr lang="fr-FR" sz="1600" dirty="0" smtClean="0">
                <a:solidFill>
                  <a:schemeClr val="accent1">
                    <a:lumMod val="75000"/>
                  </a:schemeClr>
                </a:solidFill>
                <a:latin typeface="Adobe Pi Std" pitchFamily="82" charset="0"/>
              </a:rPr>
              <a:t>ACCUEIL</a:t>
            </a:r>
            <a:r>
              <a:rPr lang="fr-FR" sz="1600" dirty="0" smtClean="0">
                <a:solidFill>
                  <a:schemeClr val="accent1">
                    <a:lumMod val="75000"/>
                  </a:schemeClr>
                </a:solidFill>
              </a:rPr>
              <a:t> </a:t>
            </a:r>
            <a:r>
              <a:rPr lang="fr-FR" sz="1600" dirty="0" smtClean="0">
                <a:solidFill>
                  <a:schemeClr val="accent1">
                    <a:lumMod val="75000"/>
                  </a:schemeClr>
                </a:solidFill>
                <a:latin typeface="Adobe Pi Std" pitchFamily="82" charset="0"/>
              </a:rPr>
              <a:t>A PROPOS NOS SERVICES NOS MOYENS RECRUTEMENT CONTACT </a:t>
            </a:r>
            <a:endParaRPr lang="fr-FR" sz="1600" dirty="0">
              <a:solidFill>
                <a:schemeClr val="accent1">
                  <a:lumMod val="75000"/>
                </a:schemeClr>
              </a:solidFill>
              <a:latin typeface="Adobe Pi Std" pitchFamily="82" charset="0"/>
            </a:endParaRPr>
          </a:p>
        </p:txBody>
      </p:sp>
      <p:cxnSp>
        <p:nvCxnSpPr>
          <p:cNvPr id="10" name="Connecteur droit 9"/>
          <p:cNvCxnSpPr/>
          <p:nvPr/>
        </p:nvCxnSpPr>
        <p:spPr>
          <a:xfrm rot="5400000">
            <a:off x="2715406" y="1213628"/>
            <a:ext cx="285752" cy="1588"/>
          </a:xfrm>
          <a:prstGeom prst="line">
            <a:avLst/>
          </a:prstGeom>
        </p:spPr>
        <p:style>
          <a:lnRef idx="1">
            <a:schemeClr val="accent6"/>
          </a:lnRef>
          <a:fillRef idx="0">
            <a:schemeClr val="accent6"/>
          </a:fillRef>
          <a:effectRef idx="0">
            <a:schemeClr val="accent6"/>
          </a:effectRef>
          <a:fontRef idx="minor">
            <a:schemeClr val="tx1"/>
          </a:fontRef>
        </p:style>
      </p:cxnSp>
      <p:cxnSp>
        <p:nvCxnSpPr>
          <p:cNvPr id="12" name="Connecteur droit 11"/>
          <p:cNvCxnSpPr/>
          <p:nvPr/>
        </p:nvCxnSpPr>
        <p:spPr>
          <a:xfrm rot="5400000">
            <a:off x="5144298" y="1213628"/>
            <a:ext cx="285752" cy="1588"/>
          </a:xfrm>
          <a:prstGeom prst="line">
            <a:avLst/>
          </a:prstGeom>
        </p:spPr>
        <p:style>
          <a:lnRef idx="1">
            <a:schemeClr val="accent6"/>
          </a:lnRef>
          <a:fillRef idx="0">
            <a:schemeClr val="accent6"/>
          </a:fillRef>
          <a:effectRef idx="0">
            <a:schemeClr val="accent6"/>
          </a:effectRef>
          <a:fontRef idx="minor">
            <a:schemeClr val="tx1"/>
          </a:fontRef>
        </p:style>
      </p:cxnSp>
      <p:cxnSp>
        <p:nvCxnSpPr>
          <p:cNvPr id="14" name="Connecteur droit 13"/>
          <p:cNvCxnSpPr/>
          <p:nvPr/>
        </p:nvCxnSpPr>
        <p:spPr>
          <a:xfrm rot="5400000">
            <a:off x="6430182" y="1213628"/>
            <a:ext cx="285752" cy="1588"/>
          </a:xfrm>
          <a:prstGeom prst="line">
            <a:avLst/>
          </a:prstGeom>
        </p:spPr>
        <p:style>
          <a:lnRef idx="1">
            <a:schemeClr val="accent6"/>
          </a:lnRef>
          <a:fillRef idx="0">
            <a:schemeClr val="accent6"/>
          </a:fillRef>
          <a:effectRef idx="0">
            <a:schemeClr val="accent6"/>
          </a:effectRef>
          <a:fontRef idx="minor">
            <a:schemeClr val="tx1"/>
          </a:fontRef>
        </p:style>
      </p:cxnSp>
      <p:cxnSp>
        <p:nvCxnSpPr>
          <p:cNvPr id="15" name="Connecteur droit 14"/>
          <p:cNvCxnSpPr/>
          <p:nvPr/>
        </p:nvCxnSpPr>
        <p:spPr>
          <a:xfrm rot="5400000">
            <a:off x="7930380" y="1213628"/>
            <a:ext cx="285752" cy="1588"/>
          </a:xfrm>
          <a:prstGeom prst="line">
            <a:avLst/>
          </a:prstGeom>
        </p:spPr>
        <p:style>
          <a:lnRef idx="1">
            <a:schemeClr val="accent6"/>
          </a:lnRef>
          <a:fillRef idx="0">
            <a:schemeClr val="accent6"/>
          </a:fillRef>
          <a:effectRef idx="0">
            <a:schemeClr val="accent6"/>
          </a:effectRef>
          <a:fontRef idx="minor">
            <a:schemeClr val="tx1"/>
          </a:fontRef>
        </p:style>
      </p:cxnSp>
      <p:cxnSp>
        <p:nvCxnSpPr>
          <p:cNvPr id="11" name="Connecteur droit 10"/>
          <p:cNvCxnSpPr/>
          <p:nvPr/>
        </p:nvCxnSpPr>
        <p:spPr>
          <a:xfrm rot="5400000">
            <a:off x="3715538" y="1213628"/>
            <a:ext cx="285752" cy="1588"/>
          </a:xfrm>
          <a:prstGeom prst="line">
            <a:avLst/>
          </a:prstGeom>
        </p:spPr>
        <p:style>
          <a:lnRef idx="1">
            <a:schemeClr val="accent6"/>
          </a:lnRef>
          <a:fillRef idx="0">
            <a:schemeClr val="accent6"/>
          </a:fillRef>
          <a:effectRef idx="0">
            <a:schemeClr val="accent6"/>
          </a:effectRef>
          <a:fontRef idx="minor">
            <a:schemeClr val="tx1"/>
          </a:fontRef>
        </p:style>
      </p:cxnSp>
      <p:sp>
        <p:nvSpPr>
          <p:cNvPr id="25" name="Rectangle 24"/>
          <p:cNvSpPr/>
          <p:nvPr/>
        </p:nvSpPr>
        <p:spPr>
          <a:xfrm>
            <a:off x="5572132" y="142852"/>
            <a:ext cx="3357554" cy="785818"/>
          </a:xfrm>
          <a:prstGeom prst="rect">
            <a:avLst/>
          </a:prstGeom>
          <a:gradFill flip="none" rotWithShape="1">
            <a:gsLst>
              <a:gs pos="0">
                <a:schemeClr val="accent1">
                  <a:lumMod val="75000"/>
                  <a:tint val="66000"/>
                  <a:satMod val="160000"/>
                </a:schemeClr>
              </a:gs>
              <a:gs pos="50000">
                <a:schemeClr val="accent1">
                  <a:lumMod val="75000"/>
                  <a:tint val="44500"/>
                  <a:satMod val="160000"/>
                </a:schemeClr>
              </a:gs>
              <a:gs pos="100000">
                <a:schemeClr val="accent1">
                  <a:lumMod val="75000"/>
                  <a:tint val="23500"/>
                  <a:satMod val="160000"/>
                </a:schemeClr>
              </a:gs>
            </a:gsLst>
            <a:lin ang="108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200" dirty="0" smtClean="0">
              <a:solidFill>
                <a:schemeClr val="accent1">
                  <a:lumMod val="75000"/>
                </a:schemeClr>
              </a:solidFill>
            </a:endParaRPr>
          </a:p>
        </p:txBody>
      </p:sp>
      <p:sp>
        <p:nvSpPr>
          <p:cNvPr id="29" name="ZoneTexte 28"/>
          <p:cNvSpPr txBox="1"/>
          <p:nvPr/>
        </p:nvSpPr>
        <p:spPr>
          <a:xfrm>
            <a:off x="6500826" y="142852"/>
            <a:ext cx="2428892" cy="285752"/>
          </a:xfrm>
          <a:prstGeom prst="rect">
            <a:avLst/>
          </a:prstGeom>
          <a:noFill/>
        </p:spPr>
        <p:txBody>
          <a:bodyPr wrap="square" rtlCol="0">
            <a:spAutoFit/>
          </a:bodyPr>
          <a:lstStyle/>
          <a:p>
            <a:r>
              <a:rPr lang="fr-FR" sz="1200" dirty="0" smtClean="0">
                <a:solidFill>
                  <a:schemeClr val="tx2">
                    <a:lumMod val="75000"/>
                  </a:schemeClr>
                </a:solidFill>
              </a:rPr>
              <a:t>(+216) 74832120  /  54808808</a:t>
            </a:r>
            <a:endParaRPr lang="fr-FR" sz="1200" dirty="0">
              <a:solidFill>
                <a:schemeClr val="tx2">
                  <a:lumMod val="75000"/>
                </a:schemeClr>
              </a:solidFill>
            </a:endParaRPr>
          </a:p>
        </p:txBody>
      </p:sp>
      <p:sp>
        <p:nvSpPr>
          <p:cNvPr id="31" name="ZoneTexte 30"/>
          <p:cNvSpPr txBox="1"/>
          <p:nvPr/>
        </p:nvSpPr>
        <p:spPr>
          <a:xfrm>
            <a:off x="6500826" y="357166"/>
            <a:ext cx="2643174" cy="461665"/>
          </a:xfrm>
          <a:prstGeom prst="rect">
            <a:avLst/>
          </a:prstGeom>
          <a:noFill/>
        </p:spPr>
        <p:txBody>
          <a:bodyPr wrap="square" rtlCol="0">
            <a:spAutoFit/>
          </a:bodyPr>
          <a:lstStyle/>
          <a:p>
            <a:r>
              <a:rPr lang="fr-FR" sz="1200" dirty="0" smtClean="0">
                <a:solidFill>
                  <a:schemeClr val="tx2">
                    <a:lumMod val="75000"/>
                  </a:schemeClr>
                </a:solidFill>
              </a:rPr>
              <a:t>commercial@simmo-company.com          mahdi.walha@simmo-company.com</a:t>
            </a:r>
          </a:p>
        </p:txBody>
      </p:sp>
      <p:pic>
        <p:nvPicPr>
          <p:cNvPr id="1027" name="Picture 3" descr="C:\Users\COMPAQ\AppData\Local\Microsoft\Windows\Temporary Internet Files\Content.IE5\E7RC03LA\1024px-Telephone_icon_blue_gradient.svg[1].png"/>
          <p:cNvPicPr>
            <a:picLocks noChangeAspect="1" noChangeArrowheads="1"/>
          </p:cNvPicPr>
          <p:nvPr/>
        </p:nvPicPr>
        <p:blipFill>
          <a:blip r:embed="rId3" cstate="print"/>
          <a:srcRect/>
          <a:stretch>
            <a:fillRect/>
          </a:stretch>
        </p:blipFill>
        <p:spPr bwMode="auto">
          <a:xfrm>
            <a:off x="6143636" y="214290"/>
            <a:ext cx="214314" cy="214314"/>
          </a:xfrm>
          <a:prstGeom prst="rect">
            <a:avLst/>
          </a:prstGeom>
          <a:noFill/>
        </p:spPr>
      </p:pic>
      <p:pic>
        <p:nvPicPr>
          <p:cNvPr id="1029" name="Picture 5" descr="C:\Users\COMPAQ\AppData\Local\Microsoft\Windows\Temporary Internet Files\Content.IE5\9J61XITA\768px-Email_Silk.svg[1].png"/>
          <p:cNvPicPr>
            <a:picLocks noChangeAspect="1" noChangeArrowheads="1"/>
          </p:cNvPicPr>
          <p:nvPr/>
        </p:nvPicPr>
        <p:blipFill>
          <a:blip r:embed="rId4" cstate="print"/>
          <a:srcRect/>
          <a:stretch>
            <a:fillRect/>
          </a:stretch>
        </p:blipFill>
        <p:spPr bwMode="auto">
          <a:xfrm flipH="1">
            <a:off x="6143636" y="500042"/>
            <a:ext cx="214314" cy="285752"/>
          </a:xfrm>
          <a:prstGeom prst="rect">
            <a:avLst/>
          </a:prstGeom>
          <a:noFill/>
        </p:spPr>
      </p:pic>
      <p:pic>
        <p:nvPicPr>
          <p:cNvPr id="1037" name="Picture 13" descr="C:\Users\COMPAQ\AppData\Local\Microsoft\Windows\Temporary Internet Files\Content.IE5\03EM3SSP\1200px-F_icon.svg[1].png"/>
          <p:cNvPicPr>
            <a:picLocks noChangeAspect="1" noChangeArrowheads="1"/>
          </p:cNvPicPr>
          <p:nvPr/>
        </p:nvPicPr>
        <p:blipFill>
          <a:blip r:embed="rId5" cstate="print"/>
          <a:srcRect/>
          <a:stretch>
            <a:fillRect/>
          </a:stretch>
        </p:blipFill>
        <p:spPr bwMode="auto">
          <a:xfrm>
            <a:off x="5786446" y="214290"/>
            <a:ext cx="214290" cy="214290"/>
          </a:xfrm>
          <a:prstGeom prst="rect">
            <a:avLst/>
          </a:prstGeom>
          <a:noFill/>
        </p:spPr>
      </p:pic>
      <p:pic>
        <p:nvPicPr>
          <p:cNvPr id="1042" name="Picture 18" descr="C:\Users\COMPAQ\AppData\Local\Microsoft\Windows\Temporary Internet Files\Content.IE5\V6MVV1F2\linkedin-icon[1].png"/>
          <p:cNvPicPr>
            <a:picLocks noChangeAspect="1" noChangeArrowheads="1"/>
          </p:cNvPicPr>
          <p:nvPr/>
        </p:nvPicPr>
        <p:blipFill>
          <a:blip r:embed="rId6" cstate="print"/>
          <a:srcRect/>
          <a:stretch>
            <a:fillRect/>
          </a:stretch>
        </p:blipFill>
        <p:spPr bwMode="auto">
          <a:xfrm>
            <a:off x="5786446" y="500042"/>
            <a:ext cx="214314" cy="214314"/>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28596" y="285728"/>
            <a:ext cx="8229600" cy="1143000"/>
          </a:xfrm>
        </p:spPr>
        <p:txBody>
          <a:bodyPr>
            <a:normAutofit/>
          </a:bodyPr>
          <a:lstStyle/>
          <a:p>
            <a:r>
              <a:rPr lang="fr-FR" dirty="0" smtClean="0">
                <a:solidFill>
                  <a:schemeClr val="accent1"/>
                </a:solidFill>
              </a:rPr>
              <a:t>NOS SERVICES </a:t>
            </a:r>
          </a:p>
        </p:txBody>
      </p:sp>
      <p:sp>
        <p:nvSpPr>
          <p:cNvPr id="4" name="Rectangle 3"/>
          <p:cNvSpPr/>
          <p:nvPr/>
        </p:nvSpPr>
        <p:spPr>
          <a:xfrm>
            <a:off x="4429124" y="1571612"/>
            <a:ext cx="2471382" cy="369332"/>
          </a:xfrm>
          <a:prstGeom prst="rect">
            <a:avLst/>
          </a:prstGeom>
          <a:effectLst>
            <a:innerShdw blurRad="63500" dist="50800">
              <a:prstClr val="black">
                <a:alpha val="50000"/>
              </a:prstClr>
            </a:innerShdw>
          </a:effectLst>
        </p:spPr>
        <p:style>
          <a:lnRef idx="1">
            <a:schemeClr val="accent6"/>
          </a:lnRef>
          <a:fillRef idx="2">
            <a:schemeClr val="accent6"/>
          </a:fillRef>
          <a:effectRef idx="1">
            <a:schemeClr val="accent6"/>
          </a:effectRef>
          <a:fontRef idx="minor">
            <a:schemeClr val="dk1"/>
          </a:fontRef>
        </p:style>
        <p:txBody>
          <a:bodyPr wrap="none">
            <a:spAutoFit/>
          </a:bodyPr>
          <a:lstStyle/>
          <a:p>
            <a:r>
              <a:rPr lang="fr-FR" b="1" dirty="0" smtClean="0">
                <a:solidFill>
                  <a:schemeClr val="tx1">
                    <a:lumMod val="65000"/>
                    <a:lumOff val="35000"/>
                  </a:schemeClr>
                </a:solidFill>
              </a:rPr>
              <a:t>ÉTUDE ET CONCEPTION </a:t>
            </a:r>
            <a:endParaRPr lang="fr-FR" b="1" dirty="0">
              <a:solidFill>
                <a:schemeClr val="tx1">
                  <a:lumMod val="65000"/>
                  <a:lumOff val="35000"/>
                </a:schemeClr>
              </a:solidFill>
            </a:endParaRPr>
          </a:p>
        </p:txBody>
      </p:sp>
      <p:sp>
        <p:nvSpPr>
          <p:cNvPr id="5" name="Rectangle 4"/>
          <p:cNvSpPr/>
          <p:nvPr/>
        </p:nvSpPr>
        <p:spPr>
          <a:xfrm>
            <a:off x="714348" y="1357298"/>
            <a:ext cx="2500330" cy="2214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IMAGE </a:t>
            </a:r>
            <a:endParaRPr lang="fr-FR" dirty="0"/>
          </a:p>
        </p:txBody>
      </p:sp>
      <p:sp>
        <p:nvSpPr>
          <p:cNvPr id="7" name="ZoneTexte 6"/>
          <p:cNvSpPr txBox="1"/>
          <p:nvPr/>
        </p:nvSpPr>
        <p:spPr>
          <a:xfrm>
            <a:off x="4357686" y="2285992"/>
            <a:ext cx="4030738" cy="4108817"/>
          </a:xfrm>
          <a:prstGeom prst="rect">
            <a:avLst/>
          </a:prstGeom>
          <a:noFill/>
        </p:spPr>
        <p:txBody>
          <a:bodyPr wrap="square" rtlCol="0">
            <a:spAutoFit/>
          </a:bodyPr>
          <a:lstStyle/>
          <a:p>
            <a:pPr>
              <a:lnSpc>
                <a:spcPct val="150000"/>
              </a:lnSpc>
            </a:pPr>
            <a:r>
              <a:rPr lang="fr-FR" dirty="0" smtClean="0">
                <a:solidFill>
                  <a:schemeClr val="bg1">
                    <a:lumMod val="50000"/>
                  </a:schemeClr>
                </a:solidFill>
              </a:rPr>
              <a:t>Une équipe d’ingénieurs compétents et motivés de l’équipe SIMMO, mettent à votre disposition leurs connaissances en mécanique générale de précision, en choix des procédés et matériaux, en simulation et développement… et vous orientent  vers des solutions optimales pour vos projets tout en tenant compte du meilleur rapport coût /prestations.     </a:t>
            </a:r>
          </a:p>
          <a:p>
            <a:endParaRPr lang="fr-FR" dirty="0">
              <a:solidFill>
                <a:schemeClr val="bg1">
                  <a:lumMod val="50000"/>
                </a:schemeClr>
              </a:solidFill>
            </a:endParaRPr>
          </a:p>
        </p:txBody>
      </p:sp>
      <p:sp>
        <p:nvSpPr>
          <p:cNvPr id="8" name="Rectangle 7"/>
          <p:cNvSpPr/>
          <p:nvPr/>
        </p:nvSpPr>
        <p:spPr>
          <a:xfrm>
            <a:off x="714348" y="3857628"/>
            <a:ext cx="2500330" cy="2214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IMAGE </a:t>
            </a:r>
            <a:endParaRPr lang="fr-FR"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a:xfrm>
            <a:off x="500034" y="214290"/>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400" b="0" i="0" u="none" strike="noStrike" kern="1200" cap="none" spc="0" normalizeH="0" baseline="0" noProof="0" dirty="0" smtClean="0">
                <a:ln>
                  <a:noFill/>
                </a:ln>
                <a:solidFill>
                  <a:schemeClr val="accent1"/>
                </a:solidFill>
                <a:effectLst/>
                <a:uLnTx/>
                <a:uFillTx/>
                <a:latin typeface="+mj-lt"/>
                <a:ea typeface="+mj-ea"/>
                <a:cs typeface="+mj-cs"/>
              </a:rPr>
              <a:t>NOS SERVICES </a:t>
            </a:r>
          </a:p>
        </p:txBody>
      </p:sp>
      <p:sp>
        <p:nvSpPr>
          <p:cNvPr id="5" name="Rectangle 4"/>
          <p:cNvSpPr/>
          <p:nvPr/>
        </p:nvSpPr>
        <p:spPr>
          <a:xfrm>
            <a:off x="4643438" y="1500174"/>
            <a:ext cx="2394823" cy="369332"/>
          </a:xfrm>
          <a:prstGeom prst="rect">
            <a:avLst/>
          </a:prstGeom>
          <a:effectLst>
            <a:innerShdw blurRad="63500" dist="50800">
              <a:prstClr val="black">
                <a:alpha val="50000"/>
              </a:prstClr>
            </a:innerShdw>
          </a:effectLst>
        </p:spPr>
        <p:style>
          <a:lnRef idx="1">
            <a:schemeClr val="accent6"/>
          </a:lnRef>
          <a:fillRef idx="2">
            <a:schemeClr val="accent6"/>
          </a:fillRef>
          <a:effectRef idx="1">
            <a:schemeClr val="accent6"/>
          </a:effectRef>
          <a:fontRef idx="minor">
            <a:schemeClr val="dk1"/>
          </a:fontRef>
        </p:style>
        <p:txBody>
          <a:bodyPr wrap="none">
            <a:spAutoFit/>
          </a:bodyPr>
          <a:lstStyle/>
          <a:p>
            <a:r>
              <a:rPr lang="fr-FR" b="1" dirty="0" smtClean="0">
                <a:solidFill>
                  <a:schemeClr val="tx1">
                    <a:lumMod val="65000"/>
                    <a:lumOff val="35000"/>
                  </a:schemeClr>
                </a:solidFill>
              </a:rPr>
              <a:t>BUREAU DE MÉTHODE </a:t>
            </a:r>
            <a:endParaRPr lang="fr-FR" b="1" dirty="0">
              <a:solidFill>
                <a:schemeClr val="tx1">
                  <a:lumMod val="65000"/>
                  <a:lumOff val="35000"/>
                </a:schemeClr>
              </a:solidFill>
            </a:endParaRPr>
          </a:p>
        </p:txBody>
      </p:sp>
      <p:sp>
        <p:nvSpPr>
          <p:cNvPr id="7" name="ZoneTexte 6"/>
          <p:cNvSpPr txBox="1"/>
          <p:nvPr/>
        </p:nvSpPr>
        <p:spPr>
          <a:xfrm>
            <a:off x="3995936" y="2420888"/>
            <a:ext cx="4104456" cy="2554545"/>
          </a:xfrm>
          <a:prstGeom prst="rect">
            <a:avLst/>
          </a:prstGeom>
          <a:noFill/>
        </p:spPr>
        <p:txBody>
          <a:bodyPr wrap="square" rtlCol="0">
            <a:spAutoFit/>
          </a:bodyPr>
          <a:lstStyle/>
          <a:p>
            <a:r>
              <a:rPr lang="fr-FR" dirty="0" smtClean="0">
                <a:solidFill>
                  <a:schemeClr val="bg1">
                    <a:lumMod val="50000"/>
                  </a:schemeClr>
                </a:solidFill>
              </a:rPr>
              <a:t>Notre bureau de méthode assure  la coordination  de l’étude technique d’un projet jusqu’à sa mise en œuvre. </a:t>
            </a:r>
          </a:p>
          <a:p>
            <a:endParaRPr lang="fr-FR" dirty="0" smtClean="0">
              <a:solidFill>
                <a:schemeClr val="bg1">
                  <a:lumMod val="50000"/>
                </a:schemeClr>
              </a:solidFill>
            </a:endParaRPr>
          </a:p>
          <a:p>
            <a:endParaRPr lang="fr-FR" dirty="0" smtClean="0">
              <a:solidFill>
                <a:schemeClr val="bg1">
                  <a:lumMod val="50000"/>
                </a:schemeClr>
              </a:solidFill>
            </a:endParaRPr>
          </a:p>
          <a:p>
            <a:r>
              <a:rPr lang="fr-FR" dirty="0" smtClean="0">
                <a:solidFill>
                  <a:schemeClr val="bg1">
                    <a:lumMod val="50000"/>
                  </a:schemeClr>
                </a:solidFill>
              </a:rPr>
              <a:t>Nos ingénieurs méthodistes veillent à optimiser les méthodes d’industrialisation de vos produits </a:t>
            </a:r>
            <a:r>
              <a:rPr lang="fr-FR" sz="1600" dirty="0" smtClean="0">
                <a:solidFill>
                  <a:schemeClr val="bg1">
                    <a:lumMod val="50000"/>
                  </a:schemeClr>
                </a:solidFill>
              </a:rPr>
              <a:t>.</a:t>
            </a:r>
          </a:p>
          <a:p>
            <a:endParaRPr lang="fr-FR" sz="1600" dirty="0">
              <a:solidFill>
                <a:schemeClr val="bg1">
                  <a:lumMod val="50000"/>
                </a:schemeClr>
              </a:solidFill>
            </a:endParaRPr>
          </a:p>
        </p:txBody>
      </p:sp>
      <p:sp>
        <p:nvSpPr>
          <p:cNvPr id="8" name="Rectangle 7"/>
          <p:cNvSpPr/>
          <p:nvPr/>
        </p:nvSpPr>
        <p:spPr>
          <a:xfrm>
            <a:off x="714348" y="1357298"/>
            <a:ext cx="2500330" cy="2214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IMAGE </a:t>
            </a:r>
            <a:endParaRPr lang="fr-FR" dirty="0"/>
          </a:p>
        </p:txBody>
      </p:sp>
      <p:sp>
        <p:nvSpPr>
          <p:cNvPr id="9" name="Rectangle 8"/>
          <p:cNvSpPr/>
          <p:nvPr/>
        </p:nvSpPr>
        <p:spPr>
          <a:xfrm>
            <a:off x="714348" y="3857628"/>
            <a:ext cx="2500330" cy="2214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IMAGE </a:t>
            </a:r>
            <a:endParaRPr lang="fr-FR"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63888" y="1556792"/>
            <a:ext cx="2722990" cy="369332"/>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fr-FR" b="1" dirty="0" smtClean="0">
                <a:solidFill>
                  <a:schemeClr val="tx1">
                    <a:lumMod val="65000"/>
                    <a:lumOff val="35000"/>
                  </a:schemeClr>
                </a:solidFill>
              </a:rPr>
              <a:t>FABRICATION MÉCANIQUE</a:t>
            </a:r>
            <a:endParaRPr lang="fr-FR" b="1" dirty="0">
              <a:ln>
                <a:solidFill>
                  <a:schemeClr val="accent2"/>
                </a:solidFill>
              </a:ln>
              <a:solidFill>
                <a:schemeClr val="tx1">
                  <a:lumMod val="65000"/>
                  <a:lumOff val="35000"/>
                </a:schemeClr>
              </a:solidFill>
            </a:endParaRPr>
          </a:p>
        </p:txBody>
      </p:sp>
      <p:sp>
        <p:nvSpPr>
          <p:cNvPr id="6" name="ZoneTexte 5"/>
          <p:cNvSpPr txBox="1"/>
          <p:nvPr/>
        </p:nvSpPr>
        <p:spPr>
          <a:xfrm>
            <a:off x="3500430" y="2214554"/>
            <a:ext cx="5000660" cy="4801314"/>
          </a:xfrm>
          <a:prstGeom prst="rect">
            <a:avLst/>
          </a:prstGeom>
          <a:noFill/>
        </p:spPr>
        <p:txBody>
          <a:bodyPr wrap="square" rtlCol="0">
            <a:spAutoFit/>
          </a:bodyPr>
          <a:lstStyle/>
          <a:p>
            <a:pPr algn="just"/>
            <a:r>
              <a:rPr lang="fr-FR" dirty="0" err="1" smtClean="0">
                <a:solidFill>
                  <a:schemeClr val="bg1">
                    <a:lumMod val="50000"/>
                  </a:schemeClr>
                </a:solidFill>
              </a:rPr>
              <a:t>Simmo</a:t>
            </a:r>
            <a:r>
              <a:rPr lang="fr-FR" dirty="0" smtClean="0">
                <a:solidFill>
                  <a:schemeClr val="bg1">
                    <a:lumMod val="50000"/>
                  </a:schemeClr>
                </a:solidFill>
              </a:rPr>
              <a:t> dispose d’un parc de machines à commandes numériques  3 axes et 4 axes  et autres conventionnelles, permettant d’usiner des formes complexes, de haute précision, à l’unité comme  en série. </a:t>
            </a:r>
          </a:p>
          <a:p>
            <a:pPr algn="just"/>
            <a:endParaRPr lang="fr-FR" dirty="0" smtClean="0">
              <a:solidFill>
                <a:schemeClr val="bg1">
                  <a:lumMod val="50000"/>
                </a:schemeClr>
              </a:solidFill>
            </a:endParaRPr>
          </a:p>
          <a:p>
            <a:pPr algn="just"/>
            <a:endParaRPr lang="fr-FR" dirty="0" smtClean="0">
              <a:solidFill>
                <a:schemeClr val="bg1">
                  <a:lumMod val="50000"/>
                </a:schemeClr>
              </a:solidFill>
            </a:endParaRPr>
          </a:p>
          <a:p>
            <a:pPr algn="just"/>
            <a:r>
              <a:rPr lang="fr-FR" dirty="0" smtClean="0">
                <a:solidFill>
                  <a:schemeClr val="bg1">
                    <a:lumMod val="50000"/>
                  </a:schemeClr>
                </a:solidFill>
              </a:rPr>
              <a:t>Afin de réponde aux exigences de notre clientèle, nous avons effectué l’usinage de toute sorte de matériaux, voire les plus difficiles à usiner, avec haut niveau de finition : aluminium, acier, acier inoxydable, acier prétraité, bronze, laiton, graphite, les thermoplastiques et autres matériaux …</a:t>
            </a:r>
          </a:p>
          <a:p>
            <a:r>
              <a:rPr lang="fr-FR" dirty="0" smtClean="0">
                <a:solidFill>
                  <a:schemeClr val="bg1">
                    <a:lumMod val="50000"/>
                  </a:schemeClr>
                </a:solidFill>
              </a:rPr>
              <a:t>  </a:t>
            </a:r>
          </a:p>
          <a:p>
            <a:endParaRPr lang="fr-FR" dirty="0" smtClean="0"/>
          </a:p>
          <a:p>
            <a:endParaRPr lang="fr-FR" dirty="0" smtClean="0"/>
          </a:p>
          <a:p>
            <a:endParaRPr lang="fr-FR" dirty="0"/>
          </a:p>
        </p:txBody>
      </p:sp>
      <p:sp>
        <p:nvSpPr>
          <p:cNvPr id="7" name="Titre 1"/>
          <p:cNvSpPr>
            <a:spLocks noGrp="1"/>
          </p:cNvSpPr>
          <p:nvPr>
            <p:ph type="title"/>
          </p:nvPr>
        </p:nvSpPr>
        <p:spPr>
          <a:xfrm>
            <a:off x="428596" y="285728"/>
            <a:ext cx="8229600" cy="1143000"/>
          </a:xfrm>
        </p:spPr>
        <p:txBody>
          <a:bodyPr>
            <a:normAutofit/>
          </a:bodyPr>
          <a:lstStyle/>
          <a:p>
            <a:r>
              <a:rPr lang="fr-FR" dirty="0" smtClean="0">
                <a:solidFill>
                  <a:schemeClr val="accent1"/>
                </a:solidFill>
              </a:rPr>
              <a:t>NOS SERVICES </a:t>
            </a:r>
          </a:p>
        </p:txBody>
      </p:sp>
      <p:sp>
        <p:nvSpPr>
          <p:cNvPr id="8" name="Rectangle 7"/>
          <p:cNvSpPr/>
          <p:nvPr/>
        </p:nvSpPr>
        <p:spPr>
          <a:xfrm>
            <a:off x="714348" y="1357298"/>
            <a:ext cx="2500330" cy="2214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IMAGE </a:t>
            </a:r>
            <a:endParaRPr lang="fr-FR" dirty="0"/>
          </a:p>
        </p:txBody>
      </p:sp>
      <p:sp>
        <p:nvSpPr>
          <p:cNvPr id="9" name="Rectangle 8"/>
          <p:cNvSpPr/>
          <p:nvPr/>
        </p:nvSpPr>
        <p:spPr>
          <a:xfrm>
            <a:off x="755576" y="4005064"/>
            <a:ext cx="2500330" cy="2214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IMAGE </a:t>
            </a:r>
            <a:endParaRPr lang="fr-FR"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220072" y="1340768"/>
            <a:ext cx="2160240" cy="369332"/>
          </a:xfrm>
          <a:prstGeom prst="rect">
            <a:avLst/>
          </a:prstGeom>
          <a:effectLst>
            <a:innerShdw blurRad="63500" dist="50800">
              <a:prstClr val="black">
                <a:alpha val="50000"/>
              </a:prstClr>
            </a:innerShdw>
          </a:effectLst>
        </p:spPr>
        <p:style>
          <a:lnRef idx="1">
            <a:schemeClr val="accent6"/>
          </a:lnRef>
          <a:fillRef idx="2">
            <a:schemeClr val="accent6"/>
          </a:fillRef>
          <a:effectRef idx="1">
            <a:schemeClr val="accent6"/>
          </a:effectRef>
          <a:fontRef idx="minor">
            <a:schemeClr val="dk1"/>
          </a:fontRef>
        </p:style>
        <p:txBody>
          <a:bodyPr wrap="square">
            <a:spAutoFit/>
          </a:bodyPr>
          <a:lstStyle/>
          <a:p>
            <a:pPr algn="ctr"/>
            <a:r>
              <a:rPr lang="fr-FR" b="1" dirty="0" smtClean="0">
                <a:solidFill>
                  <a:schemeClr val="tx1">
                    <a:lumMod val="65000"/>
                    <a:lumOff val="35000"/>
                  </a:schemeClr>
                </a:solidFill>
              </a:rPr>
              <a:t>ANODISATION</a:t>
            </a:r>
          </a:p>
        </p:txBody>
      </p:sp>
      <p:sp>
        <p:nvSpPr>
          <p:cNvPr id="7" name="Titre 1"/>
          <p:cNvSpPr>
            <a:spLocks noGrp="1"/>
          </p:cNvSpPr>
          <p:nvPr>
            <p:ph type="title"/>
          </p:nvPr>
        </p:nvSpPr>
        <p:spPr>
          <a:xfrm>
            <a:off x="467544" y="0"/>
            <a:ext cx="8229600" cy="1143000"/>
          </a:xfrm>
        </p:spPr>
        <p:txBody>
          <a:bodyPr>
            <a:normAutofit/>
          </a:bodyPr>
          <a:lstStyle/>
          <a:p>
            <a:r>
              <a:rPr lang="fr-FR" dirty="0" smtClean="0">
                <a:solidFill>
                  <a:schemeClr val="accent1"/>
                </a:solidFill>
              </a:rPr>
              <a:t>NOS SERVICES </a:t>
            </a:r>
          </a:p>
        </p:txBody>
      </p:sp>
      <p:pic>
        <p:nvPicPr>
          <p:cNvPr id="8" name="Image 7" descr="20180425_095806.jpg"/>
          <p:cNvPicPr>
            <a:picLocks noChangeAspect="1"/>
          </p:cNvPicPr>
          <p:nvPr/>
        </p:nvPicPr>
        <p:blipFill>
          <a:blip r:embed="rId2" cstate="print"/>
          <a:stretch>
            <a:fillRect/>
          </a:stretch>
        </p:blipFill>
        <p:spPr>
          <a:xfrm rot="5400000">
            <a:off x="371533" y="1508787"/>
            <a:ext cx="3072342" cy="2304256"/>
          </a:xfrm>
          <a:prstGeom prst="rect">
            <a:avLst/>
          </a:prstGeom>
        </p:spPr>
      </p:pic>
      <p:pic>
        <p:nvPicPr>
          <p:cNvPr id="9" name="Image 8" descr="DSC_0015.JPG"/>
          <p:cNvPicPr>
            <a:picLocks noChangeAspect="1"/>
          </p:cNvPicPr>
          <p:nvPr/>
        </p:nvPicPr>
        <p:blipFill>
          <a:blip r:embed="rId3" cstate="print"/>
          <a:srcRect l="9051" t="17766" r="16138" b="7618"/>
          <a:stretch>
            <a:fillRect/>
          </a:stretch>
        </p:blipFill>
        <p:spPr>
          <a:xfrm>
            <a:off x="467544" y="4365104"/>
            <a:ext cx="2823171" cy="1872208"/>
          </a:xfrm>
          <a:prstGeom prst="rect">
            <a:avLst/>
          </a:prstGeom>
        </p:spPr>
      </p:pic>
      <p:sp>
        <p:nvSpPr>
          <p:cNvPr id="10" name="ZoneTexte 9"/>
          <p:cNvSpPr txBox="1"/>
          <p:nvPr/>
        </p:nvSpPr>
        <p:spPr>
          <a:xfrm>
            <a:off x="3635896" y="2060848"/>
            <a:ext cx="5292080" cy="3693319"/>
          </a:xfrm>
          <a:prstGeom prst="rect">
            <a:avLst/>
          </a:prstGeom>
          <a:noFill/>
        </p:spPr>
        <p:txBody>
          <a:bodyPr wrap="square" rtlCol="0">
            <a:spAutoFit/>
          </a:bodyPr>
          <a:lstStyle/>
          <a:p>
            <a:pPr algn="just"/>
            <a:r>
              <a:rPr lang="fr-FR" dirty="0" smtClean="0">
                <a:solidFill>
                  <a:schemeClr val="bg1">
                    <a:lumMod val="50000"/>
                  </a:schemeClr>
                </a:solidFill>
              </a:rPr>
              <a:t>Équipé d’une ligne de traitement au normes européennes, le centre PROTEC  de </a:t>
            </a:r>
            <a:r>
              <a:rPr lang="fr-FR" dirty="0" err="1" smtClean="0">
                <a:solidFill>
                  <a:schemeClr val="bg1">
                    <a:lumMod val="50000"/>
                  </a:schemeClr>
                </a:solidFill>
              </a:rPr>
              <a:t>Simmo</a:t>
            </a:r>
            <a:r>
              <a:rPr lang="fr-FR" dirty="0" smtClean="0">
                <a:solidFill>
                  <a:schemeClr val="bg1">
                    <a:lumMod val="50000"/>
                  </a:schemeClr>
                </a:solidFill>
              </a:rPr>
              <a:t> propose à ses clients un traitement de surface garanti pour toute pièce en aluminium. On parle de l’</a:t>
            </a:r>
            <a:r>
              <a:rPr lang="fr-FR" b="1" dirty="0" smtClean="0">
                <a:solidFill>
                  <a:schemeClr val="bg1">
                    <a:lumMod val="50000"/>
                  </a:schemeClr>
                </a:solidFill>
              </a:rPr>
              <a:t>ANODISATION</a:t>
            </a:r>
            <a:r>
              <a:rPr lang="fr-FR" dirty="0" smtClean="0">
                <a:solidFill>
                  <a:schemeClr val="bg1">
                    <a:lumMod val="50000"/>
                  </a:schemeClr>
                </a:solidFill>
              </a:rPr>
              <a:t>.</a:t>
            </a:r>
          </a:p>
          <a:p>
            <a:pPr algn="just"/>
            <a:endParaRPr lang="fr-FR" b="1" dirty="0" smtClean="0">
              <a:solidFill>
                <a:schemeClr val="bg1">
                  <a:lumMod val="50000"/>
                </a:schemeClr>
              </a:solidFill>
            </a:endParaRPr>
          </a:p>
          <a:p>
            <a:pPr algn="just"/>
            <a:endParaRPr lang="fr-FR" b="1" dirty="0" smtClean="0">
              <a:solidFill>
                <a:schemeClr val="bg1">
                  <a:lumMod val="50000"/>
                </a:schemeClr>
              </a:solidFill>
            </a:endParaRPr>
          </a:p>
          <a:p>
            <a:pPr algn="just"/>
            <a:r>
              <a:rPr lang="fr-FR" b="1" dirty="0" smtClean="0">
                <a:solidFill>
                  <a:schemeClr val="bg1">
                    <a:lumMod val="50000"/>
                  </a:schemeClr>
                </a:solidFill>
              </a:rPr>
              <a:t>Ce traitement assure:</a:t>
            </a:r>
          </a:p>
          <a:p>
            <a:pPr algn="just"/>
            <a:endParaRPr lang="fr-FR" b="1" dirty="0" smtClean="0">
              <a:solidFill>
                <a:schemeClr val="bg1">
                  <a:lumMod val="50000"/>
                </a:schemeClr>
              </a:solidFill>
            </a:endParaRPr>
          </a:p>
          <a:p>
            <a:pPr algn="just"/>
            <a:endParaRPr lang="fr-FR" b="1" dirty="0" smtClean="0">
              <a:solidFill>
                <a:schemeClr val="bg1">
                  <a:lumMod val="50000"/>
                </a:schemeClr>
              </a:solidFill>
            </a:endParaRPr>
          </a:p>
          <a:p>
            <a:pPr algn="just"/>
            <a:endParaRPr lang="fr-FR" b="1" dirty="0" smtClean="0">
              <a:solidFill>
                <a:schemeClr val="bg1">
                  <a:lumMod val="50000"/>
                </a:schemeClr>
              </a:solidFill>
            </a:endParaRPr>
          </a:p>
          <a:p>
            <a:pPr algn="just"/>
            <a:endParaRPr lang="fr-FR" b="1" dirty="0" smtClean="0">
              <a:solidFill>
                <a:schemeClr val="bg1">
                  <a:lumMod val="50000"/>
                </a:schemeClr>
              </a:solidFill>
            </a:endParaRPr>
          </a:p>
          <a:p>
            <a:pPr algn="just"/>
            <a:r>
              <a:rPr lang="fr-FR" dirty="0" smtClean="0">
                <a:solidFill>
                  <a:schemeClr val="bg1">
                    <a:lumMod val="50000"/>
                  </a:schemeClr>
                </a:solidFill>
              </a:rPr>
              <a:t> </a:t>
            </a:r>
          </a:p>
          <a:p>
            <a:endParaRPr lang="fr-FR"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55576" y="1268760"/>
            <a:ext cx="5788892" cy="369332"/>
          </a:xfrm>
          <a:prstGeom prst="rect">
            <a:avLst/>
          </a:prstGeom>
          <a:effectLst>
            <a:innerShdw blurRad="63500" dist="50800">
              <a:prstClr val="black">
                <a:alpha val="50000"/>
              </a:prstClr>
            </a:innerShdw>
          </a:effectLst>
        </p:spPr>
        <p:style>
          <a:lnRef idx="1">
            <a:schemeClr val="accent6"/>
          </a:lnRef>
          <a:fillRef idx="2">
            <a:schemeClr val="accent6"/>
          </a:fillRef>
          <a:effectRef idx="1">
            <a:schemeClr val="accent6"/>
          </a:effectRef>
          <a:fontRef idx="minor">
            <a:schemeClr val="dk1"/>
          </a:fontRef>
        </p:style>
        <p:txBody>
          <a:bodyPr wrap="none">
            <a:spAutoFit/>
          </a:bodyPr>
          <a:lstStyle/>
          <a:p>
            <a:r>
              <a:rPr lang="fr-FR" b="1" dirty="0" smtClean="0">
                <a:solidFill>
                  <a:schemeClr val="tx1">
                    <a:lumMod val="65000"/>
                    <a:lumOff val="35000"/>
                  </a:schemeClr>
                </a:solidFill>
              </a:rPr>
              <a:t>VENTE MACHINES CNC /  FRIASEUSES CONVENTIONNELLES </a:t>
            </a:r>
            <a:endParaRPr lang="fr-FR" b="1" dirty="0">
              <a:solidFill>
                <a:schemeClr val="tx1">
                  <a:lumMod val="65000"/>
                  <a:lumOff val="35000"/>
                </a:schemeClr>
              </a:solidFill>
            </a:endParaRPr>
          </a:p>
        </p:txBody>
      </p:sp>
      <p:sp>
        <p:nvSpPr>
          <p:cNvPr id="5" name="Rectangle 4"/>
          <p:cNvSpPr/>
          <p:nvPr/>
        </p:nvSpPr>
        <p:spPr>
          <a:xfrm>
            <a:off x="827584" y="1988840"/>
            <a:ext cx="2428892" cy="26432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IMAGE </a:t>
            </a:r>
            <a:endParaRPr lang="fr-FR" dirty="0"/>
          </a:p>
        </p:txBody>
      </p:sp>
      <p:sp>
        <p:nvSpPr>
          <p:cNvPr id="6" name="ZoneTexte 5"/>
          <p:cNvSpPr txBox="1"/>
          <p:nvPr/>
        </p:nvSpPr>
        <p:spPr>
          <a:xfrm>
            <a:off x="3491880" y="1772816"/>
            <a:ext cx="5320042" cy="4524315"/>
          </a:xfrm>
          <a:prstGeom prst="rect">
            <a:avLst/>
          </a:prstGeom>
          <a:noFill/>
        </p:spPr>
        <p:txBody>
          <a:bodyPr wrap="square" rtlCol="0">
            <a:spAutoFit/>
          </a:bodyPr>
          <a:lstStyle/>
          <a:p>
            <a:endParaRPr lang="fr-FR" dirty="0" smtClean="0">
              <a:solidFill>
                <a:schemeClr val="bg1">
                  <a:lumMod val="50000"/>
                </a:schemeClr>
              </a:solidFill>
            </a:endParaRPr>
          </a:p>
          <a:p>
            <a:endParaRPr lang="fr-FR" dirty="0" smtClean="0">
              <a:solidFill>
                <a:schemeClr val="bg1">
                  <a:lumMod val="50000"/>
                </a:schemeClr>
              </a:solidFill>
            </a:endParaRPr>
          </a:p>
          <a:p>
            <a:r>
              <a:rPr lang="fr-FR" dirty="0" smtClean="0">
                <a:solidFill>
                  <a:schemeClr val="bg1">
                    <a:lumMod val="50000"/>
                  </a:schemeClr>
                </a:solidFill>
              </a:rPr>
              <a:t>Depuis son ouverture, l’entreprise </a:t>
            </a:r>
            <a:r>
              <a:rPr lang="fr-FR" b="1" dirty="0" smtClean="0">
                <a:solidFill>
                  <a:schemeClr val="bg1">
                    <a:lumMod val="50000"/>
                  </a:schemeClr>
                </a:solidFill>
              </a:rPr>
              <a:t>SIMMO</a:t>
            </a:r>
            <a:r>
              <a:rPr lang="fr-FR" dirty="0" smtClean="0">
                <a:solidFill>
                  <a:schemeClr val="bg1">
                    <a:lumMod val="50000"/>
                  </a:schemeClr>
                </a:solidFill>
              </a:rPr>
              <a:t> n’a eu de cesse de progression. </a:t>
            </a:r>
          </a:p>
          <a:p>
            <a:endParaRPr lang="fr-FR" dirty="0" smtClean="0">
              <a:solidFill>
                <a:schemeClr val="bg1">
                  <a:lumMod val="50000"/>
                </a:schemeClr>
              </a:solidFill>
            </a:endParaRPr>
          </a:p>
          <a:p>
            <a:r>
              <a:rPr lang="fr-FR" dirty="0" smtClean="0">
                <a:solidFill>
                  <a:schemeClr val="bg1">
                    <a:lumMod val="50000"/>
                  </a:schemeClr>
                </a:solidFill>
              </a:rPr>
              <a:t>A travers sa  nouvelle filiale </a:t>
            </a:r>
            <a:r>
              <a:rPr lang="fr-FR" b="1" dirty="0" smtClean="0">
                <a:solidFill>
                  <a:schemeClr val="bg1">
                    <a:lumMod val="50000"/>
                  </a:schemeClr>
                </a:solidFill>
              </a:rPr>
              <a:t>SIMMO -TRADE</a:t>
            </a:r>
            <a:r>
              <a:rPr lang="fr-FR" dirty="0" smtClean="0">
                <a:solidFill>
                  <a:schemeClr val="bg1">
                    <a:lumMod val="50000"/>
                  </a:schemeClr>
                </a:solidFill>
              </a:rPr>
              <a:t>, qui est une société totalement commerciale, SIMMO  s’est chargée de l’importation des </a:t>
            </a:r>
            <a:r>
              <a:rPr lang="fr-FR" b="1" dirty="0" smtClean="0">
                <a:solidFill>
                  <a:schemeClr val="bg1">
                    <a:lumMod val="50000"/>
                  </a:schemeClr>
                </a:solidFill>
              </a:rPr>
              <a:t>fraiseuses conventionnelles </a:t>
            </a:r>
            <a:r>
              <a:rPr lang="fr-FR" dirty="0" smtClean="0">
                <a:solidFill>
                  <a:schemeClr val="bg1">
                    <a:lumMod val="50000"/>
                  </a:schemeClr>
                </a:solidFill>
              </a:rPr>
              <a:t>et des </a:t>
            </a:r>
            <a:r>
              <a:rPr lang="fr-FR" b="1" dirty="0" smtClean="0">
                <a:solidFill>
                  <a:schemeClr val="bg1">
                    <a:lumMod val="50000"/>
                  </a:schemeClr>
                </a:solidFill>
              </a:rPr>
              <a:t>centres d’usinages CNC</a:t>
            </a:r>
            <a:r>
              <a:rPr lang="fr-FR" dirty="0" smtClean="0">
                <a:solidFill>
                  <a:schemeClr val="bg1">
                    <a:lumMod val="50000"/>
                  </a:schemeClr>
                </a:solidFill>
              </a:rPr>
              <a:t> de la marque certifiée WANNAN qui bénéficie du meilleur coût et de la bonne réputation.</a:t>
            </a:r>
          </a:p>
          <a:p>
            <a:endParaRPr lang="fr-FR" dirty="0" smtClean="0">
              <a:solidFill>
                <a:schemeClr val="bg1">
                  <a:lumMod val="50000"/>
                </a:schemeClr>
              </a:solidFill>
            </a:endParaRPr>
          </a:p>
          <a:p>
            <a:r>
              <a:rPr lang="fr-FR" dirty="0" smtClean="0">
                <a:solidFill>
                  <a:schemeClr val="bg1">
                    <a:lumMod val="50000"/>
                  </a:schemeClr>
                </a:solidFill>
              </a:rPr>
              <a:t>         </a:t>
            </a:r>
          </a:p>
          <a:p>
            <a:endParaRPr lang="fr-FR" dirty="0" smtClean="0">
              <a:solidFill>
                <a:schemeClr val="bg1">
                  <a:lumMod val="50000"/>
                </a:schemeClr>
              </a:solidFill>
            </a:endParaRPr>
          </a:p>
          <a:p>
            <a:endParaRPr lang="fr-FR" dirty="0" smtClean="0">
              <a:solidFill>
                <a:schemeClr val="bg1">
                  <a:lumMod val="50000"/>
                </a:schemeClr>
              </a:solidFill>
            </a:endParaRPr>
          </a:p>
          <a:p>
            <a:r>
              <a:rPr lang="fr-FR" dirty="0" smtClean="0">
                <a:solidFill>
                  <a:schemeClr val="bg1">
                    <a:lumMod val="50000"/>
                  </a:schemeClr>
                </a:solidFill>
              </a:rPr>
              <a:t>   </a:t>
            </a:r>
            <a:endParaRPr lang="fr-FR" dirty="0">
              <a:solidFill>
                <a:schemeClr val="bg1">
                  <a:lumMod val="50000"/>
                </a:schemeClr>
              </a:solidFill>
            </a:endParaRPr>
          </a:p>
        </p:txBody>
      </p:sp>
      <p:sp>
        <p:nvSpPr>
          <p:cNvPr id="7" name="Titre 1"/>
          <p:cNvSpPr>
            <a:spLocks noGrp="1"/>
          </p:cNvSpPr>
          <p:nvPr>
            <p:ph type="title"/>
          </p:nvPr>
        </p:nvSpPr>
        <p:spPr>
          <a:xfrm>
            <a:off x="539552" y="0"/>
            <a:ext cx="8229600" cy="1143000"/>
          </a:xfrm>
        </p:spPr>
        <p:txBody>
          <a:bodyPr>
            <a:normAutofit/>
          </a:bodyPr>
          <a:lstStyle/>
          <a:p>
            <a:r>
              <a:rPr lang="fr-FR" dirty="0" smtClean="0">
                <a:solidFill>
                  <a:schemeClr val="accent1"/>
                </a:solidFill>
              </a:rPr>
              <a:t>NOS SERVICES </a:t>
            </a:r>
          </a:p>
        </p:txBody>
      </p:sp>
      <p:sp>
        <p:nvSpPr>
          <p:cNvPr id="8" name="Rectangle à coins arrondis 7"/>
          <p:cNvSpPr/>
          <p:nvPr/>
        </p:nvSpPr>
        <p:spPr>
          <a:xfrm>
            <a:off x="3851920" y="5157192"/>
            <a:ext cx="4680520"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fr-FR" b="1" dirty="0" smtClean="0">
                <a:solidFill>
                  <a:schemeClr val="bg1"/>
                </a:solidFill>
              </a:rPr>
              <a:t>VOIR LE CATALOGUE DES MACHINES WANNAN </a:t>
            </a:r>
            <a:endParaRPr lang="fr-FR" b="1" dirty="0">
              <a:solidFill>
                <a:schemeClr val="bg1"/>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a:xfrm>
            <a:off x="539552" y="0"/>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400" b="0" i="0" u="none" strike="noStrike" kern="1200" cap="none" spc="0" normalizeH="0" baseline="0" noProof="0" dirty="0" smtClean="0">
                <a:ln>
                  <a:noFill/>
                </a:ln>
                <a:solidFill>
                  <a:schemeClr val="accent1"/>
                </a:solidFill>
                <a:effectLst/>
                <a:uLnTx/>
                <a:uFillTx/>
                <a:latin typeface="+mj-lt"/>
                <a:ea typeface="+mj-ea"/>
                <a:cs typeface="+mj-cs"/>
              </a:rPr>
              <a:t>NOS SERVICES </a:t>
            </a:r>
          </a:p>
        </p:txBody>
      </p:sp>
      <p:sp>
        <p:nvSpPr>
          <p:cNvPr id="5" name="Rectangle 4"/>
          <p:cNvSpPr/>
          <p:nvPr/>
        </p:nvSpPr>
        <p:spPr>
          <a:xfrm>
            <a:off x="899592" y="1052736"/>
            <a:ext cx="2841547" cy="369332"/>
          </a:xfrm>
          <a:prstGeom prst="rect">
            <a:avLst/>
          </a:prstGeom>
          <a:effectLst>
            <a:innerShdw blurRad="63500" dist="50800">
              <a:prstClr val="black">
                <a:alpha val="50000"/>
              </a:prstClr>
            </a:innerShdw>
          </a:effectLst>
        </p:spPr>
        <p:style>
          <a:lnRef idx="1">
            <a:schemeClr val="accent6"/>
          </a:lnRef>
          <a:fillRef idx="2">
            <a:schemeClr val="accent6"/>
          </a:fillRef>
          <a:effectRef idx="1">
            <a:schemeClr val="accent6"/>
          </a:effectRef>
          <a:fontRef idx="minor">
            <a:schemeClr val="dk1"/>
          </a:fontRef>
        </p:style>
        <p:txBody>
          <a:bodyPr wrap="none">
            <a:spAutoFit/>
          </a:bodyPr>
          <a:lstStyle/>
          <a:p>
            <a:r>
              <a:rPr lang="fr-FR" b="1" dirty="0" smtClean="0">
                <a:solidFill>
                  <a:schemeClr val="tx1">
                    <a:lumMod val="65000"/>
                    <a:lumOff val="35000"/>
                  </a:schemeClr>
                </a:solidFill>
              </a:rPr>
              <a:t>VENTE OUTILLAGES DIVERS</a:t>
            </a:r>
            <a:endParaRPr lang="fr-FR" b="1" dirty="0">
              <a:solidFill>
                <a:schemeClr val="tx1">
                  <a:lumMod val="65000"/>
                  <a:lumOff val="35000"/>
                </a:schemeClr>
              </a:solidFill>
            </a:endParaRPr>
          </a:p>
        </p:txBody>
      </p:sp>
      <p:sp>
        <p:nvSpPr>
          <p:cNvPr id="8" name="ZoneTexte 7"/>
          <p:cNvSpPr txBox="1"/>
          <p:nvPr/>
        </p:nvSpPr>
        <p:spPr>
          <a:xfrm>
            <a:off x="3995936" y="1556792"/>
            <a:ext cx="5328592" cy="5909310"/>
          </a:xfrm>
          <a:prstGeom prst="rect">
            <a:avLst/>
          </a:prstGeom>
          <a:noFill/>
        </p:spPr>
        <p:txBody>
          <a:bodyPr wrap="square" rtlCol="0">
            <a:spAutoFit/>
          </a:bodyPr>
          <a:lstStyle/>
          <a:p>
            <a:r>
              <a:rPr lang="fr-FR" dirty="0" smtClean="0">
                <a:solidFill>
                  <a:schemeClr val="bg1">
                    <a:lumMod val="50000"/>
                  </a:schemeClr>
                </a:solidFill>
              </a:rPr>
              <a:t>Autres que les machines, nous commercialisons une variété d’</a:t>
            </a:r>
            <a:r>
              <a:rPr lang="fr-FR" b="1" dirty="0" smtClean="0">
                <a:solidFill>
                  <a:schemeClr val="bg1">
                    <a:lumMod val="50000"/>
                  </a:schemeClr>
                </a:solidFill>
              </a:rPr>
              <a:t>outillages </a:t>
            </a:r>
            <a:r>
              <a:rPr lang="fr-FR" dirty="0" smtClean="0">
                <a:solidFill>
                  <a:schemeClr val="bg1">
                    <a:lumMod val="50000"/>
                  </a:schemeClr>
                </a:solidFill>
              </a:rPr>
              <a:t>professionnels  industriels tell que :</a:t>
            </a:r>
          </a:p>
          <a:p>
            <a:endParaRPr lang="fr-FR" dirty="0" smtClean="0"/>
          </a:p>
          <a:p>
            <a:pPr lvl="1">
              <a:buFont typeface="Wingdings" pitchFamily="2" charset="2"/>
              <a:buChar char="v"/>
            </a:pPr>
            <a:r>
              <a:rPr lang="fr-FR" dirty="0" smtClean="0">
                <a:solidFill>
                  <a:schemeClr val="bg1">
                    <a:lumMod val="50000"/>
                  </a:schemeClr>
                </a:solidFill>
              </a:rPr>
              <a:t>Outils de coupe CARBURE et HSS : </a:t>
            </a:r>
          </a:p>
          <a:p>
            <a:r>
              <a:rPr lang="fr-FR" dirty="0" smtClean="0">
                <a:solidFill>
                  <a:schemeClr val="bg1">
                    <a:lumMod val="50000"/>
                  </a:schemeClr>
                </a:solidFill>
              </a:rPr>
              <a:t>       </a:t>
            </a:r>
          </a:p>
          <a:p>
            <a:r>
              <a:rPr lang="fr-FR" dirty="0" smtClean="0">
                <a:solidFill>
                  <a:schemeClr val="bg1">
                    <a:lumMod val="50000"/>
                  </a:schemeClr>
                </a:solidFill>
              </a:rPr>
              <a:t>        - Fraises </a:t>
            </a:r>
          </a:p>
          <a:p>
            <a:r>
              <a:rPr lang="fr-FR" dirty="0" smtClean="0">
                <a:solidFill>
                  <a:schemeClr val="bg1">
                    <a:lumMod val="50000"/>
                  </a:schemeClr>
                </a:solidFill>
              </a:rPr>
              <a:t>        - Forets </a:t>
            </a:r>
          </a:p>
          <a:p>
            <a:r>
              <a:rPr lang="fr-FR" dirty="0" smtClean="0">
                <a:solidFill>
                  <a:schemeClr val="bg1">
                    <a:lumMod val="50000"/>
                  </a:schemeClr>
                </a:solidFill>
              </a:rPr>
              <a:t>        - Alésoirs  </a:t>
            </a:r>
          </a:p>
          <a:p>
            <a:r>
              <a:rPr lang="fr-FR" dirty="0" smtClean="0">
                <a:solidFill>
                  <a:schemeClr val="bg1">
                    <a:lumMod val="50000"/>
                  </a:schemeClr>
                </a:solidFill>
              </a:rPr>
              <a:t>        - Outils d’alésage </a:t>
            </a:r>
          </a:p>
          <a:p>
            <a:endParaRPr lang="fr-FR" dirty="0" smtClean="0">
              <a:solidFill>
                <a:schemeClr val="bg1">
                  <a:lumMod val="50000"/>
                </a:schemeClr>
              </a:solidFill>
            </a:endParaRPr>
          </a:p>
          <a:p>
            <a:pPr lvl="1">
              <a:buFont typeface="Wingdings" pitchFamily="2" charset="2"/>
              <a:buChar char="v"/>
            </a:pPr>
            <a:r>
              <a:rPr lang="fr-FR" dirty="0" smtClean="0">
                <a:solidFill>
                  <a:schemeClr val="bg1">
                    <a:lumMod val="50000"/>
                  </a:schemeClr>
                </a:solidFill>
              </a:rPr>
              <a:t> Outils  de coupe à plaquettes :</a:t>
            </a:r>
          </a:p>
          <a:p>
            <a:r>
              <a:rPr lang="fr-FR" dirty="0" smtClean="0">
                <a:solidFill>
                  <a:schemeClr val="bg1">
                    <a:lumMod val="50000"/>
                  </a:schemeClr>
                </a:solidFill>
              </a:rPr>
              <a:t>         - Porte outils</a:t>
            </a:r>
          </a:p>
          <a:p>
            <a:r>
              <a:rPr lang="fr-FR" dirty="0" smtClean="0">
                <a:solidFill>
                  <a:schemeClr val="bg1">
                    <a:lumMod val="50000"/>
                  </a:schemeClr>
                </a:solidFill>
              </a:rPr>
              <a:t>         - Plaquettes de coupe</a:t>
            </a:r>
          </a:p>
          <a:p>
            <a:r>
              <a:rPr lang="fr-FR" dirty="0" smtClean="0">
                <a:solidFill>
                  <a:schemeClr val="bg1">
                    <a:lumMod val="50000"/>
                  </a:schemeClr>
                </a:solidFill>
              </a:rPr>
              <a:t>         - Plaquettes de rainurage </a:t>
            </a:r>
          </a:p>
          <a:p>
            <a:r>
              <a:rPr lang="fr-FR" dirty="0" smtClean="0">
                <a:solidFill>
                  <a:schemeClr val="bg1">
                    <a:lumMod val="50000"/>
                  </a:schemeClr>
                </a:solidFill>
              </a:rPr>
              <a:t>         - Plaquettes de tournage </a:t>
            </a:r>
          </a:p>
          <a:p>
            <a:endParaRPr lang="fr-FR" dirty="0" smtClean="0">
              <a:solidFill>
                <a:schemeClr val="bg1">
                  <a:lumMod val="50000"/>
                </a:schemeClr>
              </a:solidFill>
            </a:endParaRPr>
          </a:p>
          <a:p>
            <a:pPr lvl="1">
              <a:buFont typeface="Wingdings" pitchFamily="2" charset="2"/>
              <a:buChar char="v"/>
            </a:pPr>
            <a:r>
              <a:rPr lang="fr-FR" dirty="0" smtClean="0">
                <a:solidFill>
                  <a:schemeClr val="bg1">
                    <a:lumMod val="50000"/>
                  </a:schemeClr>
                </a:solidFill>
              </a:rPr>
              <a:t>Tarauds </a:t>
            </a:r>
          </a:p>
          <a:p>
            <a:pPr lvl="1">
              <a:buFont typeface="Wingdings" pitchFamily="2" charset="2"/>
              <a:buChar char="v"/>
            </a:pPr>
            <a:r>
              <a:rPr lang="fr-FR" dirty="0" smtClean="0">
                <a:solidFill>
                  <a:schemeClr val="bg1">
                    <a:lumMod val="50000"/>
                  </a:schemeClr>
                </a:solidFill>
              </a:rPr>
              <a:t>Mandrins à pince </a:t>
            </a:r>
          </a:p>
          <a:p>
            <a:pPr lvl="1">
              <a:buFont typeface="Wingdings" pitchFamily="2" charset="2"/>
              <a:buChar char="v"/>
            </a:pPr>
            <a:r>
              <a:rPr lang="fr-FR" dirty="0" smtClean="0">
                <a:solidFill>
                  <a:schemeClr val="bg1">
                    <a:lumMod val="50000"/>
                  </a:schemeClr>
                </a:solidFill>
              </a:rPr>
              <a:t> Tirettes  </a:t>
            </a:r>
          </a:p>
          <a:p>
            <a:endParaRPr lang="fr-FR" dirty="0" smtClean="0"/>
          </a:p>
          <a:p>
            <a:r>
              <a:rPr lang="fr-FR" dirty="0" smtClean="0"/>
              <a:t>  </a:t>
            </a:r>
            <a:endParaRPr lang="fr-FR" dirty="0"/>
          </a:p>
        </p:txBody>
      </p:sp>
      <p:pic>
        <p:nvPicPr>
          <p:cNvPr id="10" name="Image 9" descr="outils-coupe1.png"/>
          <p:cNvPicPr>
            <a:picLocks noChangeAspect="1"/>
          </p:cNvPicPr>
          <p:nvPr/>
        </p:nvPicPr>
        <p:blipFill>
          <a:blip r:embed="rId2" cstate="print"/>
          <a:stretch>
            <a:fillRect/>
          </a:stretch>
        </p:blipFill>
        <p:spPr>
          <a:xfrm>
            <a:off x="179512" y="2348880"/>
            <a:ext cx="3906435" cy="223224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1560" y="1340768"/>
            <a:ext cx="2558073" cy="369332"/>
          </a:xfrm>
          <a:prstGeom prst="rect">
            <a:avLst/>
          </a:prstGeom>
          <a:effectLst>
            <a:innerShdw blurRad="63500" dist="50800">
              <a:prstClr val="black">
                <a:alpha val="50000"/>
              </a:prstClr>
            </a:innerShdw>
          </a:effectLst>
        </p:spPr>
        <p:style>
          <a:lnRef idx="1">
            <a:schemeClr val="accent6"/>
          </a:lnRef>
          <a:fillRef idx="2">
            <a:schemeClr val="accent6"/>
          </a:fillRef>
          <a:effectRef idx="1">
            <a:schemeClr val="accent6"/>
          </a:effectRef>
          <a:fontRef idx="minor">
            <a:schemeClr val="dk1"/>
          </a:fontRef>
        </p:style>
        <p:txBody>
          <a:bodyPr wrap="none">
            <a:spAutoFit/>
          </a:bodyPr>
          <a:lstStyle/>
          <a:p>
            <a:r>
              <a:rPr lang="fr-FR" b="1" dirty="0" smtClean="0">
                <a:solidFill>
                  <a:schemeClr val="tx1">
                    <a:lumMod val="65000"/>
                    <a:lumOff val="35000"/>
                  </a:schemeClr>
                </a:solidFill>
              </a:rPr>
              <a:t>FORMATION TECHNIQUE</a:t>
            </a:r>
            <a:endParaRPr lang="fr-FR" b="1" dirty="0">
              <a:solidFill>
                <a:schemeClr val="tx1">
                  <a:lumMod val="65000"/>
                  <a:lumOff val="35000"/>
                </a:schemeClr>
              </a:solidFill>
            </a:endParaRPr>
          </a:p>
        </p:txBody>
      </p:sp>
      <p:sp>
        <p:nvSpPr>
          <p:cNvPr id="7" name="Titre 1"/>
          <p:cNvSpPr>
            <a:spLocks noGrp="1"/>
          </p:cNvSpPr>
          <p:nvPr>
            <p:ph type="title"/>
          </p:nvPr>
        </p:nvSpPr>
        <p:spPr>
          <a:xfrm>
            <a:off x="428596" y="285728"/>
            <a:ext cx="8229600" cy="1143000"/>
          </a:xfrm>
        </p:spPr>
        <p:txBody>
          <a:bodyPr>
            <a:normAutofit/>
          </a:bodyPr>
          <a:lstStyle/>
          <a:p>
            <a:r>
              <a:rPr lang="fr-FR" dirty="0" smtClean="0">
                <a:solidFill>
                  <a:schemeClr val="accent1"/>
                </a:solidFill>
              </a:rPr>
              <a:t>NOS SERVICES </a:t>
            </a:r>
          </a:p>
        </p:txBody>
      </p:sp>
      <p:pic>
        <p:nvPicPr>
          <p:cNvPr id="10" name="Image 9" descr="3443-312a08.png"/>
          <p:cNvPicPr>
            <a:picLocks noChangeAspect="1"/>
          </p:cNvPicPr>
          <p:nvPr/>
        </p:nvPicPr>
        <p:blipFill>
          <a:blip r:embed="rId2" cstate="print"/>
          <a:stretch>
            <a:fillRect/>
          </a:stretch>
        </p:blipFill>
        <p:spPr>
          <a:xfrm>
            <a:off x="0" y="1844824"/>
            <a:ext cx="9144000" cy="4278928"/>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539552" y="1556792"/>
            <a:ext cx="8064896" cy="3970318"/>
          </a:xfrm>
          <a:prstGeom prst="rect">
            <a:avLst/>
          </a:prstGeom>
          <a:noFill/>
        </p:spPr>
        <p:txBody>
          <a:bodyPr wrap="square" rtlCol="0">
            <a:spAutoFit/>
          </a:bodyPr>
          <a:lstStyle/>
          <a:p>
            <a:r>
              <a:rPr lang="fr-FR" b="1" dirty="0" smtClean="0">
                <a:solidFill>
                  <a:schemeClr val="bg1">
                    <a:lumMod val="50000"/>
                  </a:schemeClr>
                </a:solidFill>
              </a:rPr>
              <a:t>SIMMO -ACADEMY  </a:t>
            </a:r>
            <a:r>
              <a:rPr lang="fr-FR" dirty="0" smtClean="0">
                <a:solidFill>
                  <a:schemeClr val="bg1">
                    <a:lumMod val="50000"/>
                  </a:schemeClr>
                </a:solidFill>
              </a:rPr>
              <a:t>est le portail  des nouvelles générations vers une carrière professionnelle.</a:t>
            </a:r>
          </a:p>
          <a:p>
            <a:endParaRPr lang="fr-FR" dirty="0" smtClean="0">
              <a:solidFill>
                <a:schemeClr val="bg1">
                  <a:lumMod val="50000"/>
                </a:schemeClr>
              </a:solidFill>
            </a:endParaRPr>
          </a:p>
          <a:p>
            <a:endParaRPr lang="fr-FR" dirty="0" smtClean="0">
              <a:solidFill>
                <a:schemeClr val="bg1">
                  <a:lumMod val="50000"/>
                </a:schemeClr>
              </a:solidFill>
            </a:endParaRPr>
          </a:p>
          <a:p>
            <a:r>
              <a:rPr lang="fr-FR" dirty="0" smtClean="0">
                <a:solidFill>
                  <a:schemeClr val="bg1">
                    <a:lumMod val="50000"/>
                  </a:schemeClr>
                </a:solidFill>
              </a:rPr>
              <a:t>Nous vous assurons une formation spécialisé en cours industriels et technologiques, menée par des professionnels, bien expérimentés.</a:t>
            </a:r>
          </a:p>
          <a:p>
            <a:endParaRPr lang="fr-FR" dirty="0" smtClean="0">
              <a:solidFill>
                <a:schemeClr val="bg1">
                  <a:lumMod val="50000"/>
                </a:schemeClr>
              </a:solidFill>
            </a:endParaRPr>
          </a:p>
          <a:p>
            <a:endParaRPr lang="fr-FR" dirty="0" smtClean="0">
              <a:solidFill>
                <a:schemeClr val="bg1">
                  <a:lumMod val="50000"/>
                </a:schemeClr>
              </a:solidFill>
            </a:endParaRPr>
          </a:p>
          <a:p>
            <a:r>
              <a:rPr lang="fr-FR" dirty="0" smtClean="0">
                <a:solidFill>
                  <a:schemeClr val="bg1">
                    <a:lumMod val="50000"/>
                  </a:schemeClr>
                </a:solidFill>
              </a:rPr>
              <a:t>Touchant aux différents domaines ( </a:t>
            </a:r>
            <a:r>
              <a:rPr lang="fr-FR" b="1" dirty="0" smtClean="0">
                <a:solidFill>
                  <a:schemeClr val="bg1">
                    <a:lumMod val="50000"/>
                  </a:schemeClr>
                </a:solidFill>
              </a:rPr>
              <a:t>CAO, FAO</a:t>
            </a:r>
            <a:r>
              <a:rPr lang="fr-FR" dirty="0" smtClean="0">
                <a:solidFill>
                  <a:schemeClr val="bg1">
                    <a:lumMod val="50000"/>
                  </a:schemeClr>
                </a:solidFill>
              </a:rPr>
              <a:t>, mécanique et matériaux..), vous serez certifiés, suite à votre période de formation.</a:t>
            </a:r>
          </a:p>
          <a:p>
            <a:endParaRPr lang="fr-FR" dirty="0" smtClean="0">
              <a:solidFill>
                <a:schemeClr val="bg1">
                  <a:lumMod val="50000"/>
                </a:schemeClr>
              </a:solidFill>
            </a:endParaRPr>
          </a:p>
          <a:p>
            <a:r>
              <a:rPr lang="fr-FR" dirty="0" smtClean="0">
                <a:solidFill>
                  <a:schemeClr val="bg1">
                    <a:lumMod val="50000"/>
                  </a:schemeClr>
                </a:solidFill>
              </a:rPr>
              <a:t> </a:t>
            </a:r>
          </a:p>
          <a:p>
            <a:endParaRPr lang="fr-FR" dirty="0" smtClean="0">
              <a:solidFill>
                <a:schemeClr val="bg1">
                  <a:lumMod val="50000"/>
                </a:schemeClr>
              </a:solidFill>
            </a:endParaRPr>
          </a:p>
          <a:p>
            <a:endParaRPr lang="fr-FR" dirty="0">
              <a:solidFill>
                <a:schemeClr val="bg1">
                  <a:lumMod val="50000"/>
                </a:schemeClr>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600" dirty="0" smtClean="0">
                <a:solidFill>
                  <a:schemeClr val="accent1"/>
                </a:solidFill>
              </a:rPr>
              <a:t>NOS MOYENS DE PRODUCTION</a:t>
            </a:r>
          </a:p>
        </p:txBody>
      </p:sp>
      <p:sp>
        <p:nvSpPr>
          <p:cNvPr id="3" name="Espace réservé du contenu 2"/>
          <p:cNvSpPr>
            <a:spLocks noGrp="1"/>
          </p:cNvSpPr>
          <p:nvPr>
            <p:ph idx="1"/>
          </p:nvPr>
        </p:nvSpPr>
        <p:spPr>
          <a:xfrm>
            <a:off x="142844" y="1357298"/>
            <a:ext cx="8515352" cy="4597401"/>
          </a:xfrm>
        </p:spPr>
        <p:txBody>
          <a:bodyPr>
            <a:normAutofit/>
          </a:bodyPr>
          <a:lstStyle/>
          <a:p>
            <a:r>
              <a:rPr lang="fr-FR" sz="2000" dirty="0" smtClean="0"/>
              <a:t>CENTRE D’USINAGE 3 AXES – HARTFORD VMC 1270</a:t>
            </a:r>
          </a:p>
          <a:p>
            <a:pPr>
              <a:buNone/>
            </a:pPr>
            <a:endParaRPr lang="fr-FR" sz="2000" dirty="0" smtClean="0"/>
          </a:p>
          <a:p>
            <a:pPr>
              <a:buNone/>
            </a:pPr>
            <a:endParaRPr lang="fr-FR" sz="2000" dirty="0"/>
          </a:p>
        </p:txBody>
      </p:sp>
      <p:pic>
        <p:nvPicPr>
          <p:cNvPr id="4" name="Image 3" descr="IMG_0697.JPG"/>
          <p:cNvPicPr>
            <a:picLocks noChangeAspect="1"/>
          </p:cNvPicPr>
          <p:nvPr/>
        </p:nvPicPr>
        <p:blipFill>
          <a:blip r:embed="rId2" cstate="print"/>
          <a:stretch>
            <a:fillRect/>
          </a:stretch>
        </p:blipFill>
        <p:spPr>
          <a:xfrm>
            <a:off x="1714480" y="2071678"/>
            <a:ext cx="4929190" cy="369689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571472" y="500042"/>
            <a:ext cx="8229600" cy="4525963"/>
          </a:xfrm>
        </p:spPr>
        <p:txBody>
          <a:bodyPr/>
          <a:lstStyle/>
          <a:p>
            <a:r>
              <a:rPr lang="fr-FR" sz="2000" dirty="0" smtClean="0"/>
              <a:t>CENTRE D’USINAGE 4 AXES - WANNAN  V5 </a:t>
            </a:r>
          </a:p>
          <a:p>
            <a:endParaRPr lang="fr-FR" dirty="0"/>
          </a:p>
        </p:txBody>
      </p:sp>
      <p:pic>
        <p:nvPicPr>
          <p:cNvPr id="4" name="Image 3" descr="20180510_145050.jpg"/>
          <p:cNvPicPr>
            <a:picLocks noChangeAspect="1"/>
          </p:cNvPicPr>
          <p:nvPr/>
        </p:nvPicPr>
        <p:blipFill>
          <a:blip r:embed="rId2" cstate="print"/>
          <a:srcRect l="2777" t="10416" b="5208"/>
          <a:stretch>
            <a:fillRect/>
          </a:stretch>
        </p:blipFill>
        <p:spPr>
          <a:xfrm>
            <a:off x="2786050" y="1357298"/>
            <a:ext cx="3929072" cy="454651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4282" y="142852"/>
            <a:ext cx="7686700" cy="296842"/>
          </a:xfrm>
        </p:spPr>
        <p:txBody>
          <a:bodyPr>
            <a:normAutofit fontScale="90000"/>
          </a:bodyPr>
          <a:lstStyle/>
          <a:p>
            <a:r>
              <a:rPr lang="fr-FR" sz="2800" dirty="0" smtClean="0"/>
              <a:t>Accueil (même page précédente +…)</a:t>
            </a:r>
            <a:endParaRPr lang="fr-FR" sz="2800" dirty="0"/>
          </a:p>
        </p:txBody>
      </p:sp>
      <p:sp>
        <p:nvSpPr>
          <p:cNvPr id="3" name="Espace réservé du contenu 2"/>
          <p:cNvSpPr>
            <a:spLocks noGrp="1"/>
          </p:cNvSpPr>
          <p:nvPr>
            <p:ph idx="1"/>
          </p:nvPr>
        </p:nvSpPr>
        <p:spPr>
          <a:xfrm>
            <a:off x="142844" y="642918"/>
            <a:ext cx="8472518" cy="5483245"/>
          </a:xfrm>
        </p:spPr>
        <p:txBody>
          <a:bodyPr>
            <a:normAutofit/>
          </a:bodyPr>
          <a:lstStyle/>
          <a:p>
            <a:pPr algn="ctr">
              <a:buNone/>
            </a:pPr>
            <a:r>
              <a:rPr lang="fr-FR" sz="6600" b="1" dirty="0" smtClean="0">
                <a:solidFill>
                  <a:schemeClr val="tx2"/>
                </a:solidFill>
                <a:latin typeface="+mj-lt"/>
              </a:rPr>
              <a:t>SIMMO </a:t>
            </a:r>
          </a:p>
          <a:p>
            <a:pPr algn="ctr">
              <a:buNone/>
            </a:pPr>
            <a:r>
              <a:rPr lang="fr-FR" sz="4600" b="1" dirty="0" smtClean="0">
                <a:solidFill>
                  <a:schemeClr val="tx2"/>
                </a:solidFill>
                <a:latin typeface="+mj-lt"/>
              </a:rPr>
              <a:t>«Usinage et mécanique de précision en Tunisie » </a:t>
            </a:r>
          </a:p>
          <a:p>
            <a:pPr algn="ctr">
              <a:buNone/>
            </a:pPr>
            <a:r>
              <a:rPr lang="fr-FR" sz="4600" b="1" dirty="0" smtClean="0">
                <a:solidFill>
                  <a:schemeClr val="tx2"/>
                </a:solidFill>
                <a:latin typeface="+mj-lt"/>
              </a:rPr>
              <a:t>« Anodisation de l’aluminium en Tunisie »</a:t>
            </a:r>
          </a:p>
          <a:p>
            <a:pPr algn="ctr">
              <a:buNone/>
            </a:pPr>
            <a:r>
              <a:rPr lang="fr-FR" sz="1800" b="1" dirty="0" smtClean="0">
                <a:solidFill>
                  <a:srgbClr val="FF0000"/>
                </a:solidFill>
                <a:latin typeface="+mj-lt"/>
              </a:rPr>
              <a:t>(arrière plan image)</a:t>
            </a:r>
          </a:p>
          <a:p>
            <a:pPr algn="ctr">
              <a:buNone/>
            </a:pPr>
            <a:r>
              <a:rPr lang="fr-FR" sz="1800" b="1" dirty="0" err="1" smtClean="0">
                <a:solidFill>
                  <a:srgbClr val="FF0000"/>
                </a:solidFill>
                <a:latin typeface="+mj-lt"/>
              </a:rPr>
              <a:t>Ref:vngsrl.it</a:t>
            </a:r>
            <a:r>
              <a:rPr lang="fr-FR" sz="1800" b="1" dirty="0" smtClean="0">
                <a:solidFill>
                  <a:srgbClr val="FF0000"/>
                </a:solidFill>
                <a:latin typeface="+mj-lt"/>
              </a:rPr>
              <a:t>/</a:t>
            </a:r>
            <a:r>
              <a:rPr lang="fr-FR" sz="1800" b="1" dirty="0" err="1" smtClean="0">
                <a:solidFill>
                  <a:srgbClr val="FF0000"/>
                </a:solidFill>
                <a:latin typeface="+mj-lt"/>
              </a:rPr>
              <a:t>fr</a:t>
            </a:r>
            <a:r>
              <a:rPr lang="fr-FR" sz="1800" b="1" dirty="0" smtClean="0">
                <a:solidFill>
                  <a:srgbClr val="FF0000"/>
                </a:solidFill>
                <a:latin typeface="+mj-lt"/>
              </a:rPr>
              <a:t>/</a:t>
            </a:r>
            <a:r>
              <a:rPr lang="fr-FR" sz="1800" b="1" dirty="0" err="1" smtClean="0">
                <a:solidFill>
                  <a:srgbClr val="FF0000"/>
                </a:solidFill>
                <a:latin typeface="+mj-lt"/>
              </a:rPr>
              <a:t>societe</a:t>
            </a:r>
            <a:r>
              <a:rPr lang="fr-FR" sz="1800" b="1" dirty="0" smtClean="0">
                <a:solidFill>
                  <a:srgbClr val="FF0000"/>
                </a:solidFill>
                <a:latin typeface="+mj-lt"/>
              </a:rPr>
              <a:t>/</a:t>
            </a:r>
          </a:p>
          <a:p>
            <a:pPr>
              <a:buNone/>
            </a:pPr>
            <a:endParaRPr lang="fr-FR" i="1" dirty="0" smtClean="0">
              <a:latin typeface="+mj-lt"/>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85720" y="500042"/>
            <a:ext cx="8229600" cy="4525963"/>
          </a:xfrm>
        </p:spPr>
        <p:txBody>
          <a:bodyPr>
            <a:normAutofit/>
          </a:bodyPr>
          <a:lstStyle/>
          <a:p>
            <a:r>
              <a:rPr lang="fr-FR" sz="2000" dirty="0" smtClean="0"/>
              <a:t>FRAISEUSE UNIVERSELLE – DUFOUR AVEC AFFICHEUR</a:t>
            </a:r>
          </a:p>
        </p:txBody>
      </p:sp>
      <p:pic>
        <p:nvPicPr>
          <p:cNvPr id="3074" name="Picture 2" descr="C:\Users\COMPAQ\Desktop\GALERIE SIMMO\20180510_162126.jpg"/>
          <p:cNvPicPr>
            <a:picLocks noChangeAspect="1" noChangeArrowheads="1"/>
          </p:cNvPicPr>
          <p:nvPr/>
        </p:nvPicPr>
        <p:blipFill>
          <a:blip r:embed="rId2" cstate="print"/>
          <a:srcRect t="1250" b="3750"/>
          <a:stretch>
            <a:fillRect/>
          </a:stretch>
        </p:blipFill>
        <p:spPr bwMode="auto">
          <a:xfrm>
            <a:off x="2786050" y="1214422"/>
            <a:ext cx="4000510" cy="506733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57158" y="428604"/>
            <a:ext cx="8229600" cy="4525963"/>
          </a:xfrm>
        </p:spPr>
        <p:txBody>
          <a:bodyPr>
            <a:normAutofit/>
          </a:bodyPr>
          <a:lstStyle/>
          <a:p>
            <a:r>
              <a:rPr lang="fr-FR" sz="2000" dirty="0" smtClean="0"/>
              <a:t>FRAISEUSE UNIVERSELLE – VERNIER </a:t>
            </a:r>
          </a:p>
        </p:txBody>
      </p:sp>
      <p:pic>
        <p:nvPicPr>
          <p:cNvPr id="4" name="Image 3" descr="20180510_151439.jpg"/>
          <p:cNvPicPr>
            <a:picLocks noChangeAspect="1"/>
          </p:cNvPicPr>
          <p:nvPr/>
        </p:nvPicPr>
        <p:blipFill>
          <a:blip r:embed="rId2" cstate="print"/>
          <a:srcRect t="6356" b="4661"/>
          <a:stretch>
            <a:fillRect/>
          </a:stretch>
        </p:blipFill>
        <p:spPr>
          <a:xfrm>
            <a:off x="2714612" y="1214422"/>
            <a:ext cx="3714758" cy="440735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539552" y="620688"/>
            <a:ext cx="8229600" cy="4525963"/>
          </a:xfrm>
        </p:spPr>
        <p:txBody>
          <a:bodyPr>
            <a:normAutofit/>
          </a:bodyPr>
          <a:lstStyle/>
          <a:p>
            <a:r>
              <a:rPr lang="fr-FR" sz="2000" dirty="0" smtClean="0"/>
              <a:t>TOUR PARALL</a:t>
            </a:r>
            <a:r>
              <a:rPr lang="az-Cyrl-AZ" sz="2000" dirty="0" smtClean="0"/>
              <a:t>Ѐ</a:t>
            </a:r>
            <a:r>
              <a:rPr lang="fr-FR" sz="2000" dirty="0" smtClean="0"/>
              <a:t>LE CAZENEUVE</a:t>
            </a:r>
          </a:p>
          <a:p>
            <a:endParaRPr lang="fr-FR" sz="2000" dirty="0" smtClean="0"/>
          </a:p>
          <a:p>
            <a:pPr>
              <a:buNone/>
            </a:pPr>
            <a:r>
              <a:rPr lang="fr-FR" sz="2000" dirty="0" smtClean="0"/>
              <a:t> </a:t>
            </a:r>
          </a:p>
        </p:txBody>
      </p:sp>
      <p:pic>
        <p:nvPicPr>
          <p:cNvPr id="5" name="Image 4" descr="42d742a7b30db86b2321b0ca6f256f3c1275e20b.png"/>
          <p:cNvPicPr>
            <a:picLocks noChangeAspect="1"/>
          </p:cNvPicPr>
          <p:nvPr/>
        </p:nvPicPr>
        <p:blipFill>
          <a:blip r:embed="rId2" cstate="print"/>
          <a:srcRect l="9838" t="1935" r="1575" b="3003"/>
          <a:stretch>
            <a:fillRect/>
          </a:stretch>
        </p:blipFill>
        <p:spPr>
          <a:xfrm>
            <a:off x="1691680" y="1340768"/>
            <a:ext cx="6048672" cy="478544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857224" y="928670"/>
            <a:ext cx="7829576" cy="5197493"/>
          </a:xfrm>
        </p:spPr>
        <p:txBody>
          <a:bodyPr>
            <a:normAutofit/>
          </a:bodyPr>
          <a:lstStyle/>
          <a:p>
            <a:r>
              <a:rPr lang="fr-FR" sz="2000" dirty="0" smtClean="0"/>
              <a:t>RECTIFIEUSE PLANE</a:t>
            </a:r>
          </a:p>
          <a:p>
            <a:endParaRPr lang="fr-FR" sz="2000" dirty="0" smtClean="0"/>
          </a:p>
          <a:p>
            <a:endParaRPr lang="fr-FR" sz="2000" dirty="0" smtClean="0"/>
          </a:p>
          <a:p>
            <a:endParaRPr lang="fr-FR" sz="2000" dirty="0" smtClean="0"/>
          </a:p>
          <a:p>
            <a:pPr>
              <a:buNone/>
            </a:pPr>
            <a:r>
              <a:rPr lang="fr-FR" sz="2000" dirty="0" smtClean="0"/>
              <a:t> </a:t>
            </a:r>
          </a:p>
          <a:p>
            <a:endParaRPr lang="fr-FR" sz="2000" dirty="0" smtClean="0"/>
          </a:p>
        </p:txBody>
      </p:sp>
      <p:pic>
        <p:nvPicPr>
          <p:cNvPr id="5" name="Image 4" descr="20180510_162421.jpg"/>
          <p:cNvPicPr>
            <a:picLocks noChangeAspect="1"/>
          </p:cNvPicPr>
          <p:nvPr/>
        </p:nvPicPr>
        <p:blipFill>
          <a:blip r:embed="rId2" cstate="print"/>
          <a:stretch>
            <a:fillRect/>
          </a:stretch>
        </p:blipFill>
        <p:spPr>
          <a:xfrm>
            <a:off x="2000232" y="1928802"/>
            <a:ext cx="5643570" cy="423267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28596" y="785794"/>
            <a:ext cx="8229600" cy="4525963"/>
          </a:xfrm>
        </p:spPr>
        <p:txBody>
          <a:bodyPr>
            <a:normAutofit/>
          </a:bodyPr>
          <a:lstStyle/>
          <a:p>
            <a:r>
              <a:rPr lang="fr-FR" sz="2000" dirty="0" smtClean="0"/>
              <a:t>PERCUSE TARAUDEUSE À COLONNE.  </a:t>
            </a:r>
          </a:p>
        </p:txBody>
      </p:sp>
      <p:pic>
        <p:nvPicPr>
          <p:cNvPr id="4" name="Image 3" descr="IMG_20171213_134625.jpg"/>
          <p:cNvPicPr>
            <a:picLocks noChangeAspect="1"/>
          </p:cNvPicPr>
          <p:nvPr/>
        </p:nvPicPr>
        <p:blipFill>
          <a:blip r:embed="rId2" cstate="print">
            <a:lum bright="10000"/>
          </a:blip>
          <a:stretch>
            <a:fillRect/>
          </a:stretch>
        </p:blipFill>
        <p:spPr>
          <a:xfrm>
            <a:off x="3214678" y="1285860"/>
            <a:ext cx="3714758" cy="495301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28596" y="571480"/>
            <a:ext cx="8229600" cy="4525963"/>
          </a:xfrm>
        </p:spPr>
        <p:txBody>
          <a:bodyPr>
            <a:normAutofit/>
          </a:bodyPr>
          <a:lstStyle/>
          <a:p>
            <a:r>
              <a:rPr lang="fr-FR" sz="2000" dirty="0" smtClean="0"/>
              <a:t>PRESSE HYDRAULIQUE (30 TON)</a:t>
            </a:r>
          </a:p>
        </p:txBody>
      </p:sp>
      <p:pic>
        <p:nvPicPr>
          <p:cNvPr id="6" name="Image 5" descr="20180510_162113.jpg"/>
          <p:cNvPicPr>
            <a:picLocks noChangeAspect="1"/>
          </p:cNvPicPr>
          <p:nvPr/>
        </p:nvPicPr>
        <p:blipFill>
          <a:blip r:embed="rId2" cstate="print"/>
          <a:stretch>
            <a:fillRect/>
          </a:stretch>
        </p:blipFill>
        <p:spPr>
          <a:xfrm>
            <a:off x="2857488" y="1214422"/>
            <a:ext cx="3714758" cy="495301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28596" y="857232"/>
            <a:ext cx="8229600" cy="4525963"/>
          </a:xfrm>
        </p:spPr>
        <p:txBody>
          <a:bodyPr>
            <a:normAutofit/>
          </a:bodyPr>
          <a:lstStyle/>
          <a:p>
            <a:r>
              <a:rPr lang="fr-FR" sz="2000" dirty="0" smtClean="0"/>
              <a:t>SCIE À RUBAN – OPTIMOM</a:t>
            </a:r>
          </a:p>
          <a:p>
            <a:endParaRPr lang="fr-FR" sz="2000" dirty="0" smtClean="0"/>
          </a:p>
          <a:p>
            <a:endParaRPr lang="fr-FR" sz="2000" dirty="0" smtClean="0"/>
          </a:p>
          <a:p>
            <a:pPr>
              <a:buNone/>
            </a:pPr>
            <a:r>
              <a:rPr lang="fr-FR" sz="2000" dirty="0" smtClean="0"/>
              <a:t> </a:t>
            </a:r>
          </a:p>
        </p:txBody>
      </p:sp>
      <p:pic>
        <p:nvPicPr>
          <p:cNvPr id="4" name="Image 3" descr="20180510_151450.jpg"/>
          <p:cNvPicPr>
            <a:picLocks noChangeAspect="1"/>
          </p:cNvPicPr>
          <p:nvPr/>
        </p:nvPicPr>
        <p:blipFill>
          <a:blip r:embed="rId2" cstate="print"/>
          <a:srcRect r="5357"/>
          <a:stretch>
            <a:fillRect/>
          </a:stretch>
        </p:blipFill>
        <p:spPr>
          <a:xfrm>
            <a:off x="2571736" y="1500174"/>
            <a:ext cx="3786214" cy="411166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500034" y="857232"/>
            <a:ext cx="8186766" cy="5268931"/>
          </a:xfrm>
        </p:spPr>
        <p:txBody>
          <a:bodyPr/>
          <a:lstStyle/>
          <a:p>
            <a:r>
              <a:rPr lang="fr-FR" sz="2000" dirty="0" smtClean="0"/>
              <a:t>TOURET À MEULER PROFESSIONNEL</a:t>
            </a:r>
          </a:p>
        </p:txBody>
      </p:sp>
      <p:pic>
        <p:nvPicPr>
          <p:cNvPr id="5" name="Picture 3"/>
          <p:cNvPicPr>
            <a:picLocks noChangeAspect="1" noChangeArrowheads="1"/>
          </p:cNvPicPr>
          <p:nvPr/>
        </p:nvPicPr>
        <p:blipFill>
          <a:blip r:embed="rId2" cstate="print">
            <a:lum contrast="-30000"/>
          </a:blip>
          <a:srcRect/>
          <a:stretch>
            <a:fillRect/>
          </a:stretch>
        </p:blipFill>
        <p:spPr bwMode="auto">
          <a:xfrm>
            <a:off x="2786050" y="1785926"/>
            <a:ext cx="3986222" cy="346597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solidFill>
                  <a:schemeClr val="accent1"/>
                </a:solidFill>
              </a:rPr>
              <a:t>NOS MOYENS DE CONTRÔLE </a:t>
            </a:r>
          </a:p>
        </p:txBody>
      </p:sp>
      <p:sp>
        <p:nvSpPr>
          <p:cNvPr id="3" name="Espace réservé du contenu 2"/>
          <p:cNvSpPr>
            <a:spLocks noGrp="1"/>
          </p:cNvSpPr>
          <p:nvPr>
            <p:ph idx="1"/>
          </p:nvPr>
        </p:nvSpPr>
        <p:spPr/>
        <p:txBody>
          <a:bodyPr>
            <a:normAutofit/>
          </a:bodyPr>
          <a:lstStyle/>
          <a:p>
            <a:r>
              <a:rPr lang="fr-FR" sz="2000" dirty="0" smtClean="0"/>
              <a:t>MIVROM</a:t>
            </a:r>
            <a:r>
              <a:rPr lang="az-Cyrl-AZ" sz="2000" dirty="0" smtClean="0"/>
              <a:t>Ѐ</a:t>
            </a:r>
            <a:r>
              <a:rPr lang="fr-FR" sz="2000" dirty="0" smtClean="0"/>
              <a:t>TRE INTÉRIEUR                                      MICROM</a:t>
            </a:r>
            <a:r>
              <a:rPr lang="az-Cyrl-AZ" sz="2000" dirty="0" smtClean="0"/>
              <a:t>Ѐ</a:t>
            </a:r>
            <a:r>
              <a:rPr lang="fr-FR" sz="2000" dirty="0" smtClean="0"/>
              <a:t>TRE EXTÉRIEUR  </a:t>
            </a:r>
          </a:p>
        </p:txBody>
      </p:sp>
      <p:pic>
        <p:nvPicPr>
          <p:cNvPr id="6" name="Image 5" descr="20180510_150127.jpg"/>
          <p:cNvPicPr>
            <a:picLocks noChangeAspect="1"/>
          </p:cNvPicPr>
          <p:nvPr/>
        </p:nvPicPr>
        <p:blipFill>
          <a:blip r:embed="rId2" cstate="print"/>
          <a:srcRect t="3125" b="18750"/>
          <a:stretch>
            <a:fillRect/>
          </a:stretch>
        </p:blipFill>
        <p:spPr>
          <a:xfrm>
            <a:off x="571472" y="2208600"/>
            <a:ext cx="3286130" cy="342307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Image 6" descr="20180510_150323.jpg"/>
          <p:cNvPicPr>
            <a:picLocks noChangeAspect="1"/>
          </p:cNvPicPr>
          <p:nvPr/>
        </p:nvPicPr>
        <p:blipFill>
          <a:blip r:embed="rId3" cstate="print"/>
          <a:srcRect t="3125" b="16666"/>
          <a:stretch>
            <a:fillRect/>
          </a:stretch>
        </p:blipFill>
        <p:spPr>
          <a:xfrm>
            <a:off x="5143504" y="2214554"/>
            <a:ext cx="3286130" cy="351435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57158" y="500042"/>
            <a:ext cx="8329642" cy="5626121"/>
          </a:xfrm>
        </p:spPr>
        <p:txBody>
          <a:bodyPr/>
          <a:lstStyle/>
          <a:p>
            <a:r>
              <a:rPr lang="fr-FR" sz="2000" dirty="0" smtClean="0"/>
              <a:t>INDICATEUR À CADRAN – COMPARATEUR DE MESURE AVEC SUPPORT MAGNÉTIQUE – PRÉCISION DE 1mic……………..</a:t>
            </a:r>
          </a:p>
          <a:p>
            <a:pPr>
              <a:buNone/>
            </a:pPr>
            <a:endParaRPr lang="fr-FR" dirty="0"/>
          </a:p>
        </p:txBody>
      </p:sp>
      <p:pic>
        <p:nvPicPr>
          <p:cNvPr id="4" name="Image 3" descr="20180510_151025(0).jpg"/>
          <p:cNvPicPr>
            <a:picLocks noChangeAspect="1"/>
          </p:cNvPicPr>
          <p:nvPr/>
        </p:nvPicPr>
        <p:blipFill>
          <a:blip r:embed="rId2" cstate="print"/>
          <a:srcRect l="13889" t="3125" r="5555" b="8333"/>
          <a:stretch>
            <a:fillRect/>
          </a:stretch>
        </p:blipFill>
        <p:spPr>
          <a:xfrm>
            <a:off x="3000364" y="1428736"/>
            <a:ext cx="3071834" cy="450182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i="1" dirty="0" smtClean="0"/>
              <a:t> </a:t>
            </a:r>
            <a:r>
              <a:rPr lang="fr-FR" dirty="0" smtClean="0">
                <a:solidFill>
                  <a:schemeClr val="accent6">
                    <a:lumMod val="75000"/>
                  </a:schemeClr>
                </a:solidFill>
              </a:rPr>
              <a:t>Qui somme-nous ?</a:t>
            </a:r>
            <a:endParaRPr lang="fr-FR" dirty="0"/>
          </a:p>
        </p:txBody>
      </p:sp>
      <p:sp>
        <p:nvSpPr>
          <p:cNvPr id="3" name="Espace réservé du contenu 2"/>
          <p:cNvSpPr>
            <a:spLocks noGrp="1"/>
          </p:cNvSpPr>
          <p:nvPr>
            <p:ph idx="1"/>
          </p:nvPr>
        </p:nvSpPr>
        <p:spPr>
          <a:xfrm>
            <a:off x="0" y="1142984"/>
            <a:ext cx="8686800" cy="4983179"/>
          </a:xfrm>
        </p:spPr>
        <p:txBody>
          <a:bodyPr>
            <a:normAutofit fontScale="62500" lnSpcReduction="20000"/>
          </a:bodyPr>
          <a:lstStyle/>
          <a:p>
            <a:pPr>
              <a:buNone/>
            </a:pPr>
            <a:endParaRPr lang="fr-FR" dirty="0" smtClean="0"/>
          </a:p>
          <a:p>
            <a:pPr>
              <a:buNone/>
            </a:pPr>
            <a:endParaRPr lang="fr-FR" dirty="0" smtClean="0"/>
          </a:p>
          <a:p>
            <a:pPr algn="just">
              <a:buNone/>
            </a:pPr>
            <a:r>
              <a:rPr lang="fr-FR" dirty="0" smtClean="0"/>
              <a:t>      </a:t>
            </a:r>
            <a:r>
              <a:rPr lang="fr-FR" dirty="0" smtClean="0">
                <a:solidFill>
                  <a:schemeClr val="bg1">
                    <a:lumMod val="50000"/>
                  </a:schemeClr>
                </a:solidFill>
              </a:rPr>
              <a:t>Fondée sous le statut de société à responsabilité limitée, l’entreprise SIMMO est un  acteur incontournable de la construction mécanique. </a:t>
            </a:r>
          </a:p>
          <a:p>
            <a:pPr algn="just">
              <a:buNone/>
            </a:pPr>
            <a:endParaRPr lang="fr-FR" dirty="0" smtClean="0">
              <a:solidFill>
                <a:schemeClr val="bg1">
                  <a:lumMod val="50000"/>
                </a:schemeClr>
              </a:solidFill>
            </a:endParaRPr>
          </a:p>
          <a:p>
            <a:pPr algn="just">
              <a:buNone/>
            </a:pPr>
            <a:r>
              <a:rPr lang="fr-FR" dirty="0" smtClean="0">
                <a:solidFill>
                  <a:schemeClr val="bg1">
                    <a:lumMod val="50000"/>
                  </a:schemeClr>
                </a:solidFill>
              </a:rPr>
              <a:t>      Nous sommes spécialisés dans l’usinage de pièces unitaires, petites et moyennes séries, ainsi que la fabrication d’ensembles mécaniques complets. L’anodisation est  aussi notre atout unique et concurrentiel. </a:t>
            </a:r>
          </a:p>
          <a:p>
            <a:pPr algn="just">
              <a:buNone/>
            </a:pPr>
            <a:r>
              <a:rPr lang="fr-FR" dirty="0" smtClean="0">
                <a:solidFill>
                  <a:schemeClr val="bg1">
                    <a:lumMod val="50000"/>
                  </a:schemeClr>
                </a:solidFill>
              </a:rPr>
              <a:t>   </a:t>
            </a:r>
          </a:p>
          <a:p>
            <a:pPr algn="just">
              <a:buNone/>
            </a:pPr>
            <a:r>
              <a:rPr lang="fr-FR" dirty="0" smtClean="0">
                <a:solidFill>
                  <a:schemeClr val="bg1">
                    <a:lumMod val="50000"/>
                  </a:schemeClr>
                </a:solidFill>
              </a:rPr>
              <a:t>      Une équipe de collaborateurs motivés et qualifiés travaillent en synergie sur nos sites de production, pour répondre toujours efficacement et rapidement aux besoins des nos clients. </a:t>
            </a:r>
          </a:p>
          <a:p>
            <a:pPr algn="just">
              <a:buNone/>
            </a:pPr>
            <a:r>
              <a:rPr lang="fr-FR" dirty="0" smtClean="0">
                <a:solidFill>
                  <a:schemeClr val="bg1">
                    <a:lumMod val="50000"/>
                  </a:schemeClr>
                </a:solidFill>
              </a:rPr>
              <a:t>     </a:t>
            </a:r>
          </a:p>
          <a:p>
            <a:pPr algn="just">
              <a:buNone/>
            </a:pPr>
            <a:r>
              <a:rPr lang="fr-FR" dirty="0" smtClean="0">
                <a:solidFill>
                  <a:schemeClr val="bg1">
                    <a:lumMod val="50000"/>
                  </a:schemeClr>
                </a:solidFill>
              </a:rPr>
              <a:t>      Ces derniers sont issus de secteurs aussi divers et variés que l’industrie pharmaceutique, aéronautique, automobile, textile et chaussures, etc.</a:t>
            </a:r>
          </a:p>
          <a:p>
            <a:pPr algn="just">
              <a:buNone/>
            </a:pPr>
            <a:r>
              <a:rPr lang="fr-FR" dirty="0" smtClean="0">
                <a:solidFill>
                  <a:schemeClr val="bg1">
                    <a:lumMod val="50000"/>
                  </a:schemeClr>
                </a:solidFill>
              </a:rPr>
              <a:t>      Notre usine est située à route de Mahdia km 9.5 Sfax, ce qui étend facilement sa couverture à une vaste partie du Sfax et de la Tunisie. </a:t>
            </a:r>
          </a:p>
          <a:p>
            <a:pPr algn="just"/>
            <a:endParaRPr lang="fr-FR" dirty="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85720" y="571480"/>
            <a:ext cx="3614734" cy="1143000"/>
          </a:xfrm>
        </p:spPr>
        <p:txBody>
          <a:bodyPr>
            <a:normAutofit/>
          </a:bodyPr>
          <a:lstStyle/>
          <a:p>
            <a:pPr algn="l">
              <a:buFont typeface="Arial" pitchFamily="34" charset="0"/>
              <a:buChar char="•"/>
            </a:pPr>
            <a:r>
              <a:rPr lang="fr-FR" sz="2000" dirty="0" smtClean="0">
                <a:latin typeface="+mn-lt"/>
                <a:ea typeface="+mn-ea"/>
                <a:cs typeface="+mn-cs"/>
              </a:rPr>
              <a:t>PIED À COULISSE NUM</a:t>
            </a:r>
            <a:r>
              <a:rPr lang="fr-FR" sz="2000" dirty="0" smtClean="0"/>
              <a:t>É</a:t>
            </a:r>
            <a:r>
              <a:rPr lang="fr-FR" sz="2000" dirty="0" smtClean="0">
                <a:latin typeface="+mn-lt"/>
                <a:ea typeface="+mn-ea"/>
                <a:cs typeface="+mn-cs"/>
              </a:rPr>
              <a:t>RIQUE                          </a:t>
            </a:r>
          </a:p>
        </p:txBody>
      </p:sp>
      <p:pic>
        <p:nvPicPr>
          <p:cNvPr id="4098" name="Picture 2" descr="C:\Users\COMPAQ\Desktop\GALERIE SIMMO\20180510_151209.jpg"/>
          <p:cNvPicPr>
            <a:picLocks noGrp="1" noChangeAspect="1" noChangeArrowheads="1"/>
          </p:cNvPicPr>
          <p:nvPr>
            <p:ph idx="1"/>
          </p:nvPr>
        </p:nvPicPr>
        <p:blipFill>
          <a:blip r:embed="rId2" cstate="print"/>
          <a:srcRect t="20685" b="20833"/>
          <a:stretch>
            <a:fillRect/>
          </a:stretch>
        </p:blipFill>
        <p:spPr bwMode="auto">
          <a:xfrm>
            <a:off x="214282" y="2214554"/>
            <a:ext cx="3908918" cy="17145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5" name="Titre 1"/>
          <p:cNvSpPr txBox="1">
            <a:spLocks/>
          </p:cNvSpPr>
          <p:nvPr/>
        </p:nvSpPr>
        <p:spPr>
          <a:xfrm>
            <a:off x="4572000" y="571480"/>
            <a:ext cx="3614734" cy="1143000"/>
          </a:xfrm>
          <a:prstGeom prst="rect">
            <a:avLst/>
          </a:prstGeom>
        </p:spPr>
        <p:txBody>
          <a:bodyPr vert="horz" lIns="91440" tIns="45720" rIns="91440" bIns="45720" rtlCol="0" anchor="ctr">
            <a:normAutofit/>
          </a:bodyPr>
          <a:lstStyle/>
          <a:p>
            <a:pPr lvl="1">
              <a:spcBef>
                <a:spcPct val="0"/>
              </a:spcBef>
              <a:buFont typeface="Arial" pitchFamily="34" charset="0"/>
              <a:buChar char="•"/>
            </a:pPr>
            <a:r>
              <a:rPr lang="fr-FR" sz="2000" dirty="0" smtClean="0"/>
              <a:t>LAMPES LUMINEUSES </a:t>
            </a:r>
            <a:endParaRPr kumimoji="0" lang="fr-FR" sz="20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6" name="Image 5" descr="20180511_1059231.jpg"/>
          <p:cNvPicPr>
            <a:picLocks noChangeAspect="1"/>
          </p:cNvPicPr>
          <p:nvPr/>
        </p:nvPicPr>
        <p:blipFill>
          <a:blip r:embed="rId3" cstate="print"/>
          <a:srcRect t="11458" b="19791"/>
          <a:stretch>
            <a:fillRect/>
          </a:stretch>
        </p:blipFill>
        <p:spPr>
          <a:xfrm>
            <a:off x="5143504" y="1785926"/>
            <a:ext cx="3000378" cy="275036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85852" y="285728"/>
            <a:ext cx="7472386" cy="511156"/>
          </a:xfrm>
        </p:spPr>
        <p:txBody>
          <a:bodyPr>
            <a:normAutofit fontScale="90000"/>
          </a:bodyPr>
          <a:lstStyle/>
          <a:p>
            <a:r>
              <a:rPr lang="fr-FR" dirty="0" smtClean="0">
                <a:solidFill>
                  <a:schemeClr val="accent6">
                    <a:lumMod val="75000"/>
                  </a:schemeClr>
                </a:solidFill>
              </a:rPr>
              <a:t>Recrutement </a:t>
            </a:r>
          </a:p>
        </p:txBody>
      </p:sp>
      <p:sp>
        <p:nvSpPr>
          <p:cNvPr id="3" name="Espace réservé du contenu 2"/>
          <p:cNvSpPr>
            <a:spLocks noGrp="1"/>
          </p:cNvSpPr>
          <p:nvPr>
            <p:ph idx="1"/>
          </p:nvPr>
        </p:nvSpPr>
        <p:spPr>
          <a:xfrm>
            <a:off x="357158" y="1071546"/>
            <a:ext cx="8786842" cy="5054617"/>
          </a:xfrm>
        </p:spPr>
        <p:txBody>
          <a:bodyPr>
            <a:normAutofit fontScale="92500" lnSpcReduction="10000"/>
          </a:bodyPr>
          <a:lstStyle/>
          <a:p>
            <a:pPr>
              <a:buNone/>
            </a:pPr>
            <a:r>
              <a:rPr lang="fr-FR" sz="2800" b="1" dirty="0" smtClean="0"/>
              <a:t>                                  </a:t>
            </a:r>
            <a:r>
              <a:rPr lang="fr-FR" sz="1400" b="1" dirty="0" smtClean="0">
                <a:solidFill>
                  <a:schemeClr val="tx2">
                    <a:lumMod val="75000"/>
                  </a:schemeClr>
                </a:solidFill>
              </a:rPr>
              <a:t>                                   Poste technico-commercial</a:t>
            </a:r>
            <a:endParaRPr lang="fr-FR" sz="1400" b="1" dirty="0" smtClean="0"/>
          </a:p>
          <a:p>
            <a:pPr>
              <a:buNone/>
            </a:pPr>
            <a:r>
              <a:rPr lang="fr-FR" sz="1400" dirty="0" smtClean="0"/>
              <a:t>                                                                        </a:t>
            </a:r>
          </a:p>
          <a:p>
            <a:pPr>
              <a:buNone/>
            </a:pPr>
            <a:r>
              <a:rPr lang="fr-FR" sz="1400" dirty="0" smtClean="0"/>
              <a:t>                                                                         </a:t>
            </a:r>
            <a:r>
              <a:rPr lang="fr-FR" sz="1400" b="1" dirty="0" smtClean="0"/>
              <a:t> Vous avez :</a:t>
            </a:r>
            <a:endParaRPr lang="fr-FR" sz="1400" dirty="0" smtClean="0"/>
          </a:p>
          <a:p>
            <a:pPr>
              <a:lnSpc>
                <a:spcPct val="150000"/>
              </a:lnSpc>
              <a:buNone/>
            </a:pPr>
            <a:r>
              <a:rPr lang="fr-FR" sz="1400" dirty="0" smtClean="0"/>
              <a:t>                                                                         -Le savoir-faire.</a:t>
            </a:r>
          </a:p>
          <a:p>
            <a:pPr>
              <a:lnSpc>
                <a:spcPct val="150000"/>
              </a:lnSpc>
              <a:buNone/>
            </a:pPr>
            <a:r>
              <a:rPr lang="fr-FR" sz="1400" dirty="0" smtClean="0"/>
              <a:t>                                                                         -Notions de gestion (administrative et comptable).</a:t>
            </a:r>
            <a:r>
              <a:rPr lang="fr-FR" sz="1100" dirty="0" smtClean="0"/>
              <a:t> </a:t>
            </a:r>
            <a:endParaRPr lang="fr-FR" sz="1400" dirty="0" smtClean="0"/>
          </a:p>
          <a:p>
            <a:pPr>
              <a:lnSpc>
                <a:spcPct val="150000"/>
              </a:lnSpc>
              <a:buNone/>
            </a:pPr>
            <a:r>
              <a:rPr lang="fr-FR" sz="1400" dirty="0" smtClean="0"/>
              <a:t>                                                                         -Maîtrise des techniques commerciales.</a:t>
            </a:r>
          </a:p>
          <a:p>
            <a:pPr>
              <a:lnSpc>
                <a:spcPct val="150000"/>
              </a:lnSpc>
              <a:buNone/>
            </a:pPr>
            <a:r>
              <a:rPr lang="fr-FR" sz="1400" dirty="0" smtClean="0"/>
              <a:t>                                                                         -Bon négociateur.</a:t>
            </a:r>
          </a:p>
          <a:p>
            <a:pPr>
              <a:lnSpc>
                <a:spcPct val="150000"/>
              </a:lnSpc>
              <a:buNone/>
            </a:pPr>
            <a:r>
              <a:rPr lang="fr-FR" sz="1400" dirty="0" smtClean="0"/>
              <a:t>                                                                         -Maîtrise  parfaite du français et anglais, lu, parlé et écrit. </a:t>
            </a:r>
          </a:p>
          <a:p>
            <a:pPr>
              <a:lnSpc>
                <a:spcPct val="150000"/>
              </a:lnSpc>
              <a:buNone/>
            </a:pPr>
            <a:r>
              <a:rPr lang="fr-FR" sz="1400" dirty="0" smtClean="0"/>
              <a:t>                                                                         -Maîtrise de Microsoft office</a:t>
            </a:r>
          </a:p>
          <a:p>
            <a:pPr>
              <a:lnSpc>
                <a:spcPct val="150000"/>
              </a:lnSpc>
              <a:buNone/>
            </a:pPr>
            <a:r>
              <a:rPr lang="fr-FR" sz="1400" dirty="0" smtClean="0"/>
              <a:t>                                                                        - L’esprit de travail en équipe.</a:t>
            </a:r>
          </a:p>
          <a:p>
            <a:pPr>
              <a:lnSpc>
                <a:spcPct val="150000"/>
              </a:lnSpc>
              <a:buNone/>
            </a:pPr>
            <a:r>
              <a:rPr lang="fr-FR" sz="1400" dirty="0" smtClean="0"/>
              <a:t>                                                                         -Vous êtes rigoureux et dynamique.</a:t>
            </a:r>
          </a:p>
          <a:p>
            <a:pPr>
              <a:lnSpc>
                <a:spcPct val="150000"/>
              </a:lnSpc>
              <a:buNone/>
            </a:pPr>
            <a:r>
              <a:rPr lang="fr-FR" sz="1400" dirty="0" smtClean="0"/>
              <a:t>                                                                         -Le sens relationnel </a:t>
            </a:r>
            <a:br>
              <a:rPr lang="fr-FR" sz="1400" dirty="0" smtClean="0"/>
            </a:br>
            <a:endParaRPr lang="fr-FR" sz="1400" dirty="0" smtClean="0"/>
          </a:p>
          <a:p>
            <a:pPr>
              <a:buNone/>
            </a:pPr>
            <a:r>
              <a:rPr lang="fr-FR" sz="1400" dirty="0" smtClean="0"/>
              <a:t> </a:t>
            </a:r>
          </a:p>
          <a:p>
            <a:pPr>
              <a:buNone/>
            </a:pPr>
            <a:r>
              <a:rPr lang="fr-FR" sz="2400" dirty="0" smtClean="0">
                <a:solidFill>
                  <a:schemeClr val="bg1">
                    <a:lumMod val="50000"/>
                  </a:schemeClr>
                </a:solidFill>
              </a:rPr>
              <a:t>                                                                                                    </a:t>
            </a:r>
          </a:p>
          <a:p>
            <a:pPr>
              <a:buNone/>
            </a:pPr>
            <a:r>
              <a:rPr lang="fr-FR" sz="1400" dirty="0" smtClean="0"/>
              <a:t>          </a:t>
            </a:r>
          </a:p>
          <a:p>
            <a:pPr>
              <a:buNone/>
            </a:pPr>
            <a:r>
              <a:rPr lang="fr-FR" sz="1400" dirty="0" smtClean="0"/>
              <a:t>                                                                                                                                                                                                                                                           </a:t>
            </a:r>
          </a:p>
        </p:txBody>
      </p:sp>
      <p:sp>
        <p:nvSpPr>
          <p:cNvPr id="4" name="Rectangle 3"/>
          <p:cNvSpPr/>
          <p:nvPr/>
        </p:nvSpPr>
        <p:spPr>
          <a:xfrm>
            <a:off x="428596" y="1428736"/>
            <a:ext cx="2357454" cy="35719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428596" y="1928802"/>
            <a:ext cx="2357454" cy="35719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428596" y="2428868"/>
            <a:ext cx="2357454" cy="35719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p:cNvSpPr txBox="1"/>
          <p:nvPr/>
        </p:nvSpPr>
        <p:spPr>
          <a:xfrm>
            <a:off x="500034" y="1428736"/>
            <a:ext cx="2357454" cy="307777"/>
          </a:xfrm>
          <a:prstGeom prst="rect">
            <a:avLst/>
          </a:prstGeom>
          <a:noFill/>
        </p:spPr>
        <p:txBody>
          <a:bodyPr wrap="square" rtlCol="0">
            <a:spAutoFit/>
          </a:bodyPr>
          <a:lstStyle/>
          <a:p>
            <a:pPr algn="ctr"/>
            <a:r>
              <a:rPr lang="fr-FR" sz="1400" dirty="0" smtClean="0">
                <a:solidFill>
                  <a:schemeClr val="tx2">
                    <a:lumMod val="75000"/>
                  </a:schemeClr>
                </a:solidFill>
              </a:rPr>
              <a:t>Technico-commercial</a:t>
            </a:r>
          </a:p>
        </p:txBody>
      </p:sp>
      <p:sp>
        <p:nvSpPr>
          <p:cNvPr id="8" name="ZoneTexte 7"/>
          <p:cNvSpPr txBox="1"/>
          <p:nvPr/>
        </p:nvSpPr>
        <p:spPr>
          <a:xfrm>
            <a:off x="500034" y="1928802"/>
            <a:ext cx="2214578" cy="307777"/>
          </a:xfrm>
          <a:prstGeom prst="rect">
            <a:avLst/>
          </a:prstGeom>
          <a:noFill/>
        </p:spPr>
        <p:txBody>
          <a:bodyPr wrap="square" rtlCol="0">
            <a:spAutoFit/>
          </a:bodyPr>
          <a:lstStyle/>
          <a:p>
            <a:pPr algn="ctr"/>
            <a:r>
              <a:rPr lang="fr-FR" sz="1400" dirty="0" smtClean="0">
                <a:solidFill>
                  <a:schemeClr val="tx2">
                    <a:lumMod val="75000"/>
                  </a:schemeClr>
                </a:solidFill>
              </a:rPr>
              <a:t>Chef de projet</a:t>
            </a:r>
          </a:p>
        </p:txBody>
      </p:sp>
      <p:sp>
        <p:nvSpPr>
          <p:cNvPr id="9" name="ZoneTexte 8"/>
          <p:cNvSpPr txBox="1"/>
          <p:nvPr/>
        </p:nvSpPr>
        <p:spPr>
          <a:xfrm>
            <a:off x="571472" y="2428868"/>
            <a:ext cx="2214578" cy="369332"/>
          </a:xfrm>
          <a:prstGeom prst="rect">
            <a:avLst/>
          </a:prstGeom>
          <a:noFill/>
        </p:spPr>
        <p:txBody>
          <a:bodyPr wrap="square" rtlCol="0">
            <a:spAutoFit/>
          </a:bodyPr>
          <a:lstStyle/>
          <a:p>
            <a:endParaRPr lang="fr-FR" dirty="0"/>
          </a:p>
        </p:txBody>
      </p:sp>
      <p:sp>
        <p:nvSpPr>
          <p:cNvPr id="10" name="ZoneTexte 9"/>
          <p:cNvSpPr txBox="1"/>
          <p:nvPr/>
        </p:nvSpPr>
        <p:spPr>
          <a:xfrm>
            <a:off x="428596" y="2428869"/>
            <a:ext cx="2357454" cy="584775"/>
          </a:xfrm>
          <a:prstGeom prst="rect">
            <a:avLst/>
          </a:prstGeom>
          <a:noFill/>
        </p:spPr>
        <p:txBody>
          <a:bodyPr wrap="square" rtlCol="0">
            <a:spAutoFit/>
          </a:bodyPr>
          <a:lstStyle/>
          <a:p>
            <a:pPr algn="ctr"/>
            <a:r>
              <a:rPr lang="fr-FR" sz="1400" dirty="0" smtClean="0">
                <a:solidFill>
                  <a:schemeClr val="tx2">
                    <a:lumMod val="75000"/>
                  </a:schemeClr>
                </a:solidFill>
              </a:rPr>
              <a:t>Opérateur machine </a:t>
            </a:r>
          </a:p>
          <a:p>
            <a:endParaRPr lang="fr-FR" dirty="0"/>
          </a:p>
        </p:txBody>
      </p:sp>
      <p:pic>
        <p:nvPicPr>
          <p:cNvPr id="12" name="Image 11" descr="lettre-de-motivation.png"/>
          <p:cNvPicPr>
            <a:picLocks noChangeAspect="1"/>
          </p:cNvPicPr>
          <p:nvPr/>
        </p:nvPicPr>
        <p:blipFill>
          <a:blip r:embed="rId2" cstate="print"/>
          <a:srcRect l="8913" t="21871" r="65803" b="27497"/>
          <a:stretch>
            <a:fillRect/>
          </a:stretch>
        </p:blipFill>
        <p:spPr>
          <a:xfrm rot="790949">
            <a:off x="6827693" y="4893195"/>
            <a:ext cx="357190" cy="401839"/>
          </a:xfrm>
          <a:prstGeom prst="rect">
            <a:avLst/>
          </a:prstGeom>
        </p:spPr>
      </p:pic>
      <p:sp>
        <p:nvSpPr>
          <p:cNvPr id="13" name="Rectangle 12"/>
          <p:cNvSpPr/>
          <p:nvPr/>
        </p:nvSpPr>
        <p:spPr>
          <a:xfrm>
            <a:off x="7215206" y="4929198"/>
            <a:ext cx="1663353" cy="307777"/>
          </a:xfrm>
          <a:prstGeom prst="rect">
            <a:avLst/>
          </a:prstGeom>
        </p:spPr>
        <p:txBody>
          <a:bodyPr wrap="square">
            <a:spAutoFit/>
          </a:bodyPr>
          <a:lstStyle/>
          <a:p>
            <a:r>
              <a:rPr lang="fr-FR" sz="1400" dirty="0" smtClean="0"/>
              <a:t>DEPOSER VOTRE CV</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42910" y="274638"/>
            <a:ext cx="8043890" cy="511156"/>
          </a:xfrm>
        </p:spPr>
        <p:txBody>
          <a:bodyPr>
            <a:normAutofit fontScale="90000"/>
          </a:bodyPr>
          <a:lstStyle/>
          <a:p>
            <a:r>
              <a:rPr lang="fr-FR" dirty="0" smtClean="0">
                <a:solidFill>
                  <a:schemeClr val="accent6">
                    <a:lumMod val="75000"/>
                  </a:schemeClr>
                </a:solidFill>
              </a:rPr>
              <a:t>Recrutement </a:t>
            </a:r>
            <a:endParaRPr lang="fr-FR" dirty="0"/>
          </a:p>
        </p:txBody>
      </p:sp>
      <p:sp>
        <p:nvSpPr>
          <p:cNvPr id="3" name="Espace réservé du contenu 2"/>
          <p:cNvSpPr>
            <a:spLocks noGrp="1"/>
          </p:cNvSpPr>
          <p:nvPr>
            <p:ph idx="1"/>
          </p:nvPr>
        </p:nvSpPr>
        <p:spPr>
          <a:xfrm>
            <a:off x="457200" y="1000108"/>
            <a:ext cx="8229600" cy="5126055"/>
          </a:xfrm>
        </p:spPr>
        <p:txBody>
          <a:bodyPr/>
          <a:lstStyle/>
          <a:p>
            <a:pPr>
              <a:buNone/>
            </a:pPr>
            <a:r>
              <a:rPr lang="fr-FR" b="1" dirty="0" smtClean="0">
                <a:solidFill>
                  <a:schemeClr val="tx2">
                    <a:lumMod val="75000"/>
                  </a:schemeClr>
                </a:solidFill>
              </a:rPr>
              <a:t>                                             </a:t>
            </a:r>
            <a:r>
              <a:rPr lang="fr-FR" sz="1400" b="1" dirty="0" smtClean="0">
                <a:solidFill>
                  <a:schemeClr val="tx2">
                    <a:lumMod val="75000"/>
                  </a:schemeClr>
                </a:solidFill>
              </a:rPr>
              <a:t>Poste chef de projet   </a:t>
            </a:r>
          </a:p>
        </p:txBody>
      </p:sp>
      <p:sp>
        <p:nvSpPr>
          <p:cNvPr id="5" name="Rectangle 4"/>
          <p:cNvSpPr/>
          <p:nvPr/>
        </p:nvSpPr>
        <p:spPr>
          <a:xfrm>
            <a:off x="714348" y="1785926"/>
            <a:ext cx="2357454" cy="35719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solidFill>
                  <a:schemeClr val="tx2">
                    <a:lumMod val="75000"/>
                  </a:schemeClr>
                </a:solidFill>
              </a:rPr>
              <a:t>Technico-commercial</a:t>
            </a:r>
          </a:p>
        </p:txBody>
      </p:sp>
      <p:sp>
        <p:nvSpPr>
          <p:cNvPr id="9" name="Rectangle 8"/>
          <p:cNvSpPr/>
          <p:nvPr/>
        </p:nvSpPr>
        <p:spPr>
          <a:xfrm>
            <a:off x="714348" y="2285992"/>
            <a:ext cx="2357454" cy="35719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solidFill>
                  <a:schemeClr val="tx2">
                    <a:lumMod val="75000"/>
                  </a:schemeClr>
                </a:solidFill>
              </a:rPr>
              <a:t>Chef de projet</a:t>
            </a:r>
          </a:p>
        </p:txBody>
      </p:sp>
      <p:sp>
        <p:nvSpPr>
          <p:cNvPr id="11" name="Rectangle 10"/>
          <p:cNvSpPr/>
          <p:nvPr/>
        </p:nvSpPr>
        <p:spPr>
          <a:xfrm>
            <a:off x="714348" y="2786058"/>
            <a:ext cx="2357454" cy="35719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solidFill>
                  <a:schemeClr val="tx2">
                    <a:lumMod val="75000"/>
                  </a:schemeClr>
                </a:solidFill>
              </a:rPr>
              <a:t>Opérateur machine </a:t>
            </a:r>
          </a:p>
        </p:txBody>
      </p:sp>
      <p:sp>
        <p:nvSpPr>
          <p:cNvPr id="12" name="Rectangle 11"/>
          <p:cNvSpPr/>
          <p:nvPr/>
        </p:nvSpPr>
        <p:spPr>
          <a:xfrm>
            <a:off x="3357554" y="1928802"/>
            <a:ext cx="4572032" cy="3216265"/>
          </a:xfrm>
          <a:prstGeom prst="rect">
            <a:avLst/>
          </a:prstGeom>
        </p:spPr>
        <p:txBody>
          <a:bodyPr wrap="square">
            <a:spAutoFit/>
          </a:bodyPr>
          <a:lstStyle/>
          <a:p>
            <a:pPr>
              <a:buNone/>
            </a:pPr>
            <a:r>
              <a:rPr lang="fr-FR" sz="1400" b="1" dirty="0" smtClean="0"/>
              <a:t>  Vous avez :</a:t>
            </a:r>
          </a:p>
          <a:p>
            <a:pPr>
              <a:lnSpc>
                <a:spcPct val="150000"/>
              </a:lnSpc>
              <a:buNone/>
            </a:pPr>
            <a:r>
              <a:rPr lang="fr-FR" sz="1400" dirty="0" smtClean="0"/>
              <a:t> -L’esprit d’initiative.</a:t>
            </a:r>
          </a:p>
          <a:p>
            <a:pPr>
              <a:lnSpc>
                <a:spcPct val="150000"/>
              </a:lnSpc>
              <a:buNone/>
            </a:pPr>
            <a:r>
              <a:rPr lang="fr-FR" sz="1400" dirty="0" smtClean="0"/>
              <a:t> -Notions de gestion de projet .</a:t>
            </a:r>
            <a:r>
              <a:rPr lang="fr-FR" sz="1100" dirty="0" smtClean="0"/>
              <a:t> </a:t>
            </a:r>
            <a:endParaRPr lang="fr-FR" sz="1400" dirty="0" smtClean="0"/>
          </a:p>
          <a:p>
            <a:pPr>
              <a:lnSpc>
                <a:spcPct val="150000"/>
              </a:lnSpc>
              <a:buNone/>
            </a:pPr>
            <a:r>
              <a:rPr lang="fr-FR" sz="1400" dirty="0" smtClean="0"/>
              <a:t> -Animation d’équipe.</a:t>
            </a:r>
          </a:p>
          <a:p>
            <a:pPr>
              <a:lnSpc>
                <a:spcPct val="150000"/>
              </a:lnSpc>
              <a:buFontTx/>
              <a:buChar char="-"/>
            </a:pPr>
            <a:r>
              <a:rPr lang="fr-FR" sz="1400" dirty="0" smtClean="0"/>
              <a:t>Savoir définir les objectifs pour les membres</a:t>
            </a:r>
          </a:p>
          <a:p>
            <a:pPr>
              <a:lnSpc>
                <a:spcPct val="150000"/>
              </a:lnSpc>
              <a:buFontTx/>
              <a:buChar char="-"/>
            </a:pPr>
            <a:r>
              <a:rPr lang="fr-FR" sz="1400" dirty="0" smtClean="0"/>
              <a:t>Une expérience d’un an minimum à un poste similaire. </a:t>
            </a:r>
          </a:p>
          <a:p>
            <a:pPr>
              <a:lnSpc>
                <a:spcPct val="150000"/>
              </a:lnSpc>
              <a:buFontTx/>
              <a:buChar char="-"/>
            </a:pPr>
            <a:r>
              <a:rPr lang="fr-FR" sz="1400" dirty="0" smtClean="0"/>
              <a:t>Assurer un suivi des projets  efficace et  homogène.</a:t>
            </a:r>
          </a:p>
          <a:p>
            <a:pPr>
              <a:lnSpc>
                <a:spcPct val="150000"/>
              </a:lnSpc>
              <a:buFontTx/>
              <a:buChar char="-"/>
            </a:pPr>
            <a:r>
              <a:rPr lang="fr-FR" sz="1400" dirty="0" smtClean="0"/>
              <a:t>Avoir de très bonne capacités d’ analyse et de synthèse.</a:t>
            </a:r>
            <a:br>
              <a:rPr lang="fr-FR" sz="1400" dirty="0" smtClean="0"/>
            </a:br>
            <a:endParaRPr lang="fr-FR" sz="1400" dirty="0" smtClean="0"/>
          </a:p>
          <a:p>
            <a:pPr>
              <a:lnSpc>
                <a:spcPct val="150000"/>
              </a:lnSpc>
              <a:buNone/>
            </a:pPr>
            <a:r>
              <a:rPr lang="fr-FR" sz="1400" dirty="0" smtClean="0"/>
              <a:t> </a:t>
            </a:r>
          </a:p>
        </p:txBody>
      </p:sp>
      <p:pic>
        <p:nvPicPr>
          <p:cNvPr id="8" name="Image 7" descr="lettre-de-motivation.png"/>
          <p:cNvPicPr>
            <a:picLocks noChangeAspect="1"/>
          </p:cNvPicPr>
          <p:nvPr/>
        </p:nvPicPr>
        <p:blipFill>
          <a:blip r:embed="rId2" cstate="print"/>
          <a:srcRect l="8913" t="21871" r="65803" b="27497"/>
          <a:stretch>
            <a:fillRect/>
          </a:stretch>
        </p:blipFill>
        <p:spPr>
          <a:xfrm rot="790949">
            <a:off x="6756255" y="4678881"/>
            <a:ext cx="357190" cy="401839"/>
          </a:xfrm>
          <a:prstGeom prst="rect">
            <a:avLst/>
          </a:prstGeom>
        </p:spPr>
      </p:pic>
      <p:sp>
        <p:nvSpPr>
          <p:cNvPr id="10" name="Rectangle 9"/>
          <p:cNvSpPr/>
          <p:nvPr/>
        </p:nvSpPr>
        <p:spPr>
          <a:xfrm>
            <a:off x="7105878" y="4714884"/>
            <a:ext cx="1629805" cy="307777"/>
          </a:xfrm>
          <a:prstGeom prst="rect">
            <a:avLst/>
          </a:prstGeom>
        </p:spPr>
        <p:txBody>
          <a:bodyPr wrap="none">
            <a:spAutoFit/>
          </a:bodyPr>
          <a:lstStyle/>
          <a:p>
            <a:r>
              <a:rPr lang="fr-FR" sz="1400" dirty="0" smtClean="0"/>
              <a:t>DEPOSER VOTRE CV</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42910" y="274638"/>
            <a:ext cx="8043890" cy="725470"/>
          </a:xfrm>
        </p:spPr>
        <p:txBody>
          <a:bodyPr>
            <a:normAutofit fontScale="90000"/>
          </a:bodyPr>
          <a:lstStyle/>
          <a:p>
            <a:r>
              <a:rPr lang="fr-FR" dirty="0" smtClean="0">
                <a:solidFill>
                  <a:schemeClr val="accent6">
                    <a:lumMod val="75000"/>
                  </a:schemeClr>
                </a:solidFill>
              </a:rPr>
              <a:t>Recrutement </a:t>
            </a:r>
            <a:endParaRPr lang="fr-FR" dirty="0"/>
          </a:p>
        </p:txBody>
      </p:sp>
      <p:sp>
        <p:nvSpPr>
          <p:cNvPr id="3" name="Espace réservé du contenu 2"/>
          <p:cNvSpPr>
            <a:spLocks noGrp="1"/>
          </p:cNvSpPr>
          <p:nvPr>
            <p:ph idx="1"/>
          </p:nvPr>
        </p:nvSpPr>
        <p:spPr>
          <a:xfrm>
            <a:off x="357158" y="1142984"/>
            <a:ext cx="8329642" cy="4983179"/>
          </a:xfrm>
        </p:spPr>
        <p:txBody>
          <a:bodyPr>
            <a:normAutofit/>
          </a:bodyPr>
          <a:lstStyle/>
          <a:p>
            <a:pPr algn="ctr">
              <a:buNone/>
            </a:pPr>
            <a:r>
              <a:rPr lang="fr-FR" sz="1400" b="1" dirty="0" smtClean="0">
                <a:solidFill>
                  <a:schemeClr val="tx2">
                    <a:lumMod val="75000"/>
                  </a:schemeClr>
                </a:solidFill>
              </a:rPr>
              <a:t>Opérateur machine </a:t>
            </a:r>
          </a:p>
          <a:p>
            <a:pPr algn="ctr">
              <a:buNone/>
            </a:pPr>
            <a:endParaRPr lang="fr-FR" sz="1400" b="1" dirty="0" smtClean="0">
              <a:solidFill>
                <a:schemeClr val="tx2">
                  <a:lumMod val="75000"/>
                </a:schemeClr>
              </a:solidFill>
            </a:endParaRPr>
          </a:p>
          <a:p>
            <a:pPr algn="ctr">
              <a:buNone/>
            </a:pPr>
            <a:endParaRPr lang="fr-FR" sz="1400" b="1" dirty="0" smtClean="0">
              <a:solidFill>
                <a:schemeClr val="tx2">
                  <a:lumMod val="75000"/>
                </a:schemeClr>
              </a:solidFill>
            </a:endParaRPr>
          </a:p>
          <a:p>
            <a:pPr algn="ctr">
              <a:buNone/>
            </a:pPr>
            <a:endParaRPr lang="fr-FR" sz="1400" b="1" dirty="0" smtClean="0">
              <a:solidFill>
                <a:schemeClr val="tx2">
                  <a:lumMod val="75000"/>
                </a:schemeClr>
              </a:solidFill>
            </a:endParaRPr>
          </a:p>
          <a:p>
            <a:pPr algn="ctr">
              <a:buNone/>
            </a:pPr>
            <a:endParaRPr lang="fr-FR" sz="1400" b="1" dirty="0">
              <a:solidFill>
                <a:schemeClr val="tx2">
                  <a:lumMod val="75000"/>
                </a:schemeClr>
              </a:solidFill>
            </a:endParaRPr>
          </a:p>
        </p:txBody>
      </p:sp>
      <p:sp>
        <p:nvSpPr>
          <p:cNvPr id="6" name="Rectangle 5"/>
          <p:cNvSpPr/>
          <p:nvPr/>
        </p:nvSpPr>
        <p:spPr>
          <a:xfrm>
            <a:off x="714348" y="1785926"/>
            <a:ext cx="2357454" cy="35719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solidFill>
                  <a:schemeClr val="tx2">
                    <a:lumMod val="75000"/>
                  </a:schemeClr>
                </a:solidFill>
              </a:rPr>
              <a:t>Technico-commercial</a:t>
            </a:r>
          </a:p>
        </p:txBody>
      </p:sp>
      <p:sp>
        <p:nvSpPr>
          <p:cNvPr id="7" name="Rectangle 6"/>
          <p:cNvSpPr/>
          <p:nvPr/>
        </p:nvSpPr>
        <p:spPr>
          <a:xfrm>
            <a:off x="714348" y="2285992"/>
            <a:ext cx="2357454" cy="35719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solidFill>
                  <a:schemeClr val="tx2">
                    <a:lumMod val="75000"/>
                  </a:schemeClr>
                </a:solidFill>
              </a:rPr>
              <a:t>Chef de projet</a:t>
            </a:r>
          </a:p>
        </p:txBody>
      </p:sp>
      <p:sp>
        <p:nvSpPr>
          <p:cNvPr id="8" name="Rectangle 7"/>
          <p:cNvSpPr/>
          <p:nvPr/>
        </p:nvSpPr>
        <p:spPr>
          <a:xfrm>
            <a:off x="714348" y="2786058"/>
            <a:ext cx="2357454" cy="35719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solidFill>
                  <a:schemeClr val="tx2">
                    <a:lumMod val="75000"/>
                  </a:schemeClr>
                </a:solidFill>
              </a:rPr>
              <a:t>Opérateur machine </a:t>
            </a:r>
          </a:p>
        </p:txBody>
      </p:sp>
      <p:sp>
        <p:nvSpPr>
          <p:cNvPr id="9" name="ZoneTexte 8"/>
          <p:cNvSpPr txBox="1"/>
          <p:nvPr/>
        </p:nvSpPr>
        <p:spPr>
          <a:xfrm>
            <a:off x="3214678" y="1857364"/>
            <a:ext cx="5429288" cy="2308324"/>
          </a:xfrm>
          <a:prstGeom prst="rect">
            <a:avLst/>
          </a:prstGeom>
          <a:noFill/>
        </p:spPr>
        <p:txBody>
          <a:bodyPr wrap="square" rtlCol="0">
            <a:spAutoFit/>
          </a:bodyPr>
          <a:lstStyle/>
          <a:p>
            <a:r>
              <a:rPr lang="fr-FR" b="1" dirty="0" smtClean="0"/>
              <a:t> </a:t>
            </a:r>
            <a:r>
              <a:rPr lang="fr-FR" sz="1400" b="1" dirty="0" smtClean="0"/>
              <a:t>Vous avez :</a:t>
            </a:r>
          </a:p>
          <a:p>
            <a:pPr>
              <a:lnSpc>
                <a:spcPct val="150000"/>
              </a:lnSpc>
            </a:pPr>
            <a:r>
              <a:rPr lang="fr-FR" sz="1400" dirty="0" smtClean="0"/>
              <a:t>- Un diplôme de technicien ( bac + 3) en mécanique, électronique…</a:t>
            </a:r>
          </a:p>
          <a:p>
            <a:pPr>
              <a:lnSpc>
                <a:spcPct val="150000"/>
              </a:lnSpc>
            </a:pPr>
            <a:r>
              <a:rPr lang="fr-FR" sz="1400" dirty="0" smtClean="0"/>
              <a:t>-Un esprit méthodique.</a:t>
            </a:r>
          </a:p>
          <a:p>
            <a:pPr>
              <a:lnSpc>
                <a:spcPct val="150000"/>
              </a:lnSpc>
            </a:pPr>
            <a:r>
              <a:rPr lang="fr-FR" sz="1400" dirty="0" smtClean="0"/>
              <a:t>- De la logique.</a:t>
            </a:r>
          </a:p>
          <a:p>
            <a:pPr>
              <a:lnSpc>
                <a:spcPct val="150000"/>
              </a:lnSpc>
            </a:pPr>
            <a:r>
              <a:rPr lang="fr-FR" sz="1400" dirty="0" smtClean="0"/>
              <a:t>- capacité de synthèse</a:t>
            </a:r>
          </a:p>
          <a:p>
            <a:pPr>
              <a:lnSpc>
                <a:spcPct val="150000"/>
              </a:lnSpc>
              <a:buFontTx/>
              <a:buChar char="-"/>
            </a:pPr>
            <a:r>
              <a:rPr lang="fr-FR" sz="1400" dirty="0" smtClean="0"/>
              <a:t>Le sens de responsabilité.</a:t>
            </a:r>
          </a:p>
          <a:p>
            <a:pPr>
              <a:lnSpc>
                <a:spcPct val="150000"/>
              </a:lnSpc>
              <a:buFontTx/>
              <a:buChar char="-"/>
            </a:pPr>
            <a:r>
              <a:rPr lang="fr-FR" sz="1400" dirty="0" smtClean="0"/>
              <a:t> Vous êtes motivé et vous avez le sens d’organisation . </a:t>
            </a:r>
          </a:p>
        </p:txBody>
      </p:sp>
      <p:pic>
        <p:nvPicPr>
          <p:cNvPr id="10" name="Image 9" descr="lettre-de-motivation.png"/>
          <p:cNvPicPr>
            <a:picLocks noChangeAspect="1"/>
          </p:cNvPicPr>
          <p:nvPr/>
        </p:nvPicPr>
        <p:blipFill>
          <a:blip r:embed="rId2" cstate="print"/>
          <a:srcRect l="8913" t="21871" r="65803" b="27497"/>
          <a:stretch>
            <a:fillRect/>
          </a:stretch>
        </p:blipFill>
        <p:spPr>
          <a:xfrm rot="790949">
            <a:off x="6756255" y="4678881"/>
            <a:ext cx="357190" cy="401839"/>
          </a:xfrm>
          <a:prstGeom prst="rect">
            <a:avLst/>
          </a:prstGeom>
        </p:spPr>
      </p:pic>
      <p:sp>
        <p:nvSpPr>
          <p:cNvPr id="11" name="Rectangle 10"/>
          <p:cNvSpPr/>
          <p:nvPr/>
        </p:nvSpPr>
        <p:spPr>
          <a:xfrm>
            <a:off x="7105878" y="4714884"/>
            <a:ext cx="1629805" cy="307777"/>
          </a:xfrm>
          <a:prstGeom prst="rect">
            <a:avLst/>
          </a:prstGeom>
        </p:spPr>
        <p:txBody>
          <a:bodyPr wrap="none">
            <a:spAutoFit/>
          </a:bodyPr>
          <a:lstStyle/>
          <a:p>
            <a:r>
              <a:rPr lang="fr-FR" sz="1400" dirty="0" smtClean="0"/>
              <a:t>DEPOSER VOTRE CV</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0"/>
            <a:ext cx="8229600" cy="1143000"/>
          </a:xfrm>
        </p:spPr>
        <p:txBody>
          <a:bodyPr/>
          <a:lstStyle/>
          <a:p>
            <a:r>
              <a:rPr lang="fr-FR" dirty="0" smtClean="0"/>
              <a:t>Barre de menu</a:t>
            </a:r>
            <a:endParaRPr lang="fr-FR" dirty="0"/>
          </a:p>
        </p:txBody>
      </p:sp>
      <p:pic>
        <p:nvPicPr>
          <p:cNvPr id="4" name="Espace réservé du contenu 3" descr="map.PNG"/>
          <p:cNvPicPr>
            <a:picLocks noGrp="1" noChangeAspect="1"/>
          </p:cNvPicPr>
          <p:nvPr>
            <p:ph idx="1"/>
          </p:nvPr>
        </p:nvPicPr>
        <p:blipFill>
          <a:blip r:embed="rId3" cstate="print"/>
          <a:stretch>
            <a:fillRect/>
          </a:stretch>
        </p:blipFill>
        <p:spPr>
          <a:xfrm>
            <a:off x="0" y="980728"/>
            <a:ext cx="9144000" cy="2304256"/>
          </a:xfrm>
        </p:spPr>
      </p:pic>
      <p:pic>
        <p:nvPicPr>
          <p:cNvPr id="5" name="Image 4" descr="mapd.PNG"/>
          <p:cNvPicPr>
            <a:picLocks noChangeAspect="1"/>
          </p:cNvPicPr>
          <p:nvPr/>
        </p:nvPicPr>
        <p:blipFill>
          <a:blip r:embed="rId4" cstate="print"/>
          <a:stretch>
            <a:fillRect/>
          </a:stretch>
        </p:blipFill>
        <p:spPr>
          <a:xfrm>
            <a:off x="1979712" y="692696"/>
            <a:ext cx="4968552" cy="2283761"/>
          </a:xfrm>
          <a:prstGeom prst="rect">
            <a:avLst/>
          </a:prstGeom>
        </p:spPr>
      </p:pic>
      <p:sp>
        <p:nvSpPr>
          <p:cNvPr id="6" name="ZoneTexte 5"/>
          <p:cNvSpPr txBox="1"/>
          <p:nvPr/>
        </p:nvSpPr>
        <p:spPr>
          <a:xfrm>
            <a:off x="179512" y="3284984"/>
            <a:ext cx="8964488" cy="646331"/>
          </a:xfrm>
          <a:prstGeom prst="rect">
            <a:avLst/>
          </a:prstGeom>
          <a:noFill/>
        </p:spPr>
        <p:txBody>
          <a:bodyPr wrap="square" rtlCol="0">
            <a:spAutoFit/>
          </a:bodyPr>
          <a:lstStyle/>
          <a:p>
            <a:pPr algn="ctr"/>
            <a:r>
              <a:rPr lang="fr-FR" sz="3600" dirty="0" smtClean="0">
                <a:solidFill>
                  <a:schemeClr val="tx1">
                    <a:lumMod val="65000"/>
                    <a:lumOff val="35000"/>
                  </a:schemeClr>
                </a:solidFill>
              </a:rPr>
              <a:t>CONTACTEZ-NOUS </a:t>
            </a:r>
            <a:endParaRPr lang="fr-FR" sz="3600" dirty="0">
              <a:solidFill>
                <a:schemeClr val="tx1">
                  <a:lumMod val="65000"/>
                  <a:lumOff val="35000"/>
                </a:schemeClr>
              </a:solidFill>
            </a:endParaRPr>
          </a:p>
        </p:txBody>
      </p:sp>
      <p:sp>
        <p:nvSpPr>
          <p:cNvPr id="7" name="ZoneTexte 6"/>
          <p:cNvSpPr txBox="1"/>
          <p:nvPr/>
        </p:nvSpPr>
        <p:spPr>
          <a:xfrm>
            <a:off x="251520" y="3933056"/>
            <a:ext cx="3528392" cy="2677656"/>
          </a:xfrm>
          <a:prstGeom prst="rect">
            <a:avLst/>
          </a:prstGeom>
          <a:noFill/>
          <a:ln w="3175">
            <a:solidFill>
              <a:schemeClr val="bg1">
                <a:lumMod val="65000"/>
              </a:schemeClr>
            </a:solidFill>
          </a:ln>
        </p:spPr>
        <p:txBody>
          <a:bodyPr wrap="square" rtlCol="0">
            <a:spAutoFit/>
          </a:bodyPr>
          <a:lstStyle/>
          <a:p>
            <a:r>
              <a:rPr lang="fr-FR" sz="2400" b="1" dirty="0" smtClean="0">
                <a:solidFill>
                  <a:srgbClr val="3366CC"/>
                </a:solidFill>
              </a:rPr>
              <a:t>SIMMO</a:t>
            </a:r>
            <a:r>
              <a:rPr lang="fr-FR" sz="2400" dirty="0" smtClean="0"/>
              <a:t> </a:t>
            </a:r>
            <a:r>
              <a:rPr lang="fr-FR" sz="2400" b="1" dirty="0" smtClean="0">
                <a:solidFill>
                  <a:schemeClr val="accent6">
                    <a:lumMod val="75000"/>
                  </a:schemeClr>
                </a:solidFill>
              </a:rPr>
              <a:t>COMPANY</a:t>
            </a:r>
          </a:p>
          <a:p>
            <a:endParaRPr lang="fr-FR" sz="1600" dirty="0" smtClean="0">
              <a:solidFill>
                <a:schemeClr val="tx1">
                  <a:lumMod val="50000"/>
                  <a:lumOff val="50000"/>
                </a:schemeClr>
              </a:solidFill>
            </a:endParaRPr>
          </a:p>
          <a:p>
            <a:r>
              <a:rPr lang="fr-FR" sz="1600" dirty="0" smtClean="0">
                <a:solidFill>
                  <a:schemeClr val="tx1">
                    <a:lumMod val="50000"/>
                    <a:lumOff val="50000"/>
                  </a:schemeClr>
                </a:solidFill>
              </a:rPr>
              <a:t>Route de Mahdia Km 9.5</a:t>
            </a:r>
          </a:p>
          <a:p>
            <a:r>
              <a:rPr lang="fr-FR" sz="1600" dirty="0" smtClean="0">
                <a:solidFill>
                  <a:schemeClr val="tx1">
                    <a:lumMod val="50000"/>
                    <a:lumOff val="50000"/>
                  </a:schemeClr>
                </a:solidFill>
              </a:rPr>
              <a:t>3054 Sfax – Tunisie </a:t>
            </a:r>
          </a:p>
          <a:p>
            <a:endParaRPr lang="fr-FR" sz="1600" dirty="0" smtClean="0">
              <a:solidFill>
                <a:schemeClr val="tx1">
                  <a:lumMod val="50000"/>
                  <a:lumOff val="50000"/>
                </a:schemeClr>
              </a:solidFill>
            </a:endParaRPr>
          </a:p>
          <a:p>
            <a:r>
              <a:rPr lang="fr-FR" sz="1600" dirty="0" smtClean="0">
                <a:solidFill>
                  <a:schemeClr val="tx1">
                    <a:lumMod val="50000"/>
                    <a:lumOff val="50000"/>
                  </a:schemeClr>
                </a:solidFill>
              </a:rPr>
              <a:t>Tél:  </a:t>
            </a:r>
            <a:r>
              <a:rPr lang="fr-FR" sz="1600" b="1" dirty="0" smtClean="0">
                <a:solidFill>
                  <a:schemeClr val="tx1">
                    <a:lumMod val="50000"/>
                    <a:lumOff val="50000"/>
                  </a:schemeClr>
                </a:solidFill>
              </a:rPr>
              <a:t>(+216) 74 832 120 </a:t>
            </a:r>
          </a:p>
          <a:p>
            <a:r>
              <a:rPr lang="fr-FR" sz="1600" b="1" dirty="0" smtClean="0">
                <a:solidFill>
                  <a:schemeClr val="tx1">
                    <a:lumMod val="50000"/>
                    <a:lumOff val="50000"/>
                  </a:schemeClr>
                </a:solidFill>
              </a:rPr>
              <a:t>        (+216) 54 808 </a:t>
            </a:r>
            <a:r>
              <a:rPr lang="fr-FR" sz="1600" b="1" dirty="0" err="1" smtClean="0">
                <a:solidFill>
                  <a:schemeClr val="tx1">
                    <a:lumMod val="50000"/>
                    <a:lumOff val="50000"/>
                  </a:schemeClr>
                </a:solidFill>
              </a:rPr>
              <a:t>808</a:t>
            </a:r>
            <a:r>
              <a:rPr lang="fr-FR" sz="1600" b="1" dirty="0" smtClean="0">
                <a:solidFill>
                  <a:schemeClr val="tx1">
                    <a:lumMod val="50000"/>
                    <a:lumOff val="50000"/>
                  </a:schemeClr>
                </a:solidFill>
              </a:rPr>
              <a:t>   </a:t>
            </a:r>
          </a:p>
          <a:p>
            <a:endParaRPr lang="fr-FR" sz="1600" dirty="0" smtClean="0">
              <a:solidFill>
                <a:schemeClr val="tx1">
                  <a:lumMod val="50000"/>
                  <a:lumOff val="50000"/>
                </a:schemeClr>
              </a:solidFill>
            </a:endParaRPr>
          </a:p>
          <a:p>
            <a:r>
              <a:rPr lang="fr-FR" sz="1600" dirty="0" smtClean="0">
                <a:solidFill>
                  <a:schemeClr val="tx1">
                    <a:lumMod val="50000"/>
                    <a:lumOff val="50000"/>
                  </a:schemeClr>
                </a:solidFill>
              </a:rPr>
              <a:t>Commercial@simmo-company.com</a:t>
            </a:r>
            <a:r>
              <a:rPr lang="fr-FR" sz="1600" b="1" dirty="0" smtClean="0">
                <a:solidFill>
                  <a:schemeClr val="tx1">
                    <a:lumMod val="50000"/>
                    <a:lumOff val="50000"/>
                  </a:schemeClr>
                </a:solidFill>
              </a:rPr>
              <a:t>  </a:t>
            </a:r>
            <a:endParaRPr lang="fr-FR" sz="1600" dirty="0" smtClean="0">
              <a:solidFill>
                <a:schemeClr val="tx1">
                  <a:lumMod val="50000"/>
                  <a:lumOff val="50000"/>
                </a:schemeClr>
              </a:solidFill>
            </a:endParaRPr>
          </a:p>
          <a:p>
            <a:r>
              <a:rPr lang="fr-FR" sz="1600" dirty="0" smtClean="0">
                <a:solidFill>
                  <a:schemeClr val="tx1">
                    <a:lumMod val="50000"/>
                    <a:lumOff val="50000"/>
                  </a:schemeClr>
                </a:solidFill>
              </a:rPr>
              <a:t>Contact@simmo-company.com</a:t>
            </a:r>
          </a:p>
        </p:txBody>
      </p:sp>
      <p:sp>
        <p:nvSpPr>
          <p:cNvPr id="9" name="ZoneTexte 8"/>
          <p:cNvSpPr txBox="1"/>
          <p:nvPr/>
        </p:nvSpPr>
        <p:spPr>
          <a:xfrm>
            <a:off x="3995936" y="4149080"/>
            <a:ext cx="2016224" cy="338554"/>
          </a:xfrm>
          <a:prstGeom prst="rect">
            <a:avLst/>
          </a:prstGeom>
          <a:noFill/>
          <a:ln>
            <a:solidFill>
              <a:schemeClr val="bg1">
                <a:lumMod val="65000"/>
              </a:schemeClr>
            </a:solidFill>
          </a:ln>
        </p:spPr>
        <p:txBody>
          <a:bodyPr wrap="square" rtlCol="0">
            <a:spAutoFit/>
          </a:bodyPr>
          <a:lstStyle/>
          <a:p>
            <a:r>
              <a:rPr lang="fr-FR" sz="1600" dirty="0" smtClean="0">
                <a:solidFill>
                  <a:schemeClr val="tx1">
                    <a:lumMod val="50000"/>
                    <a:lumOff val="50000"/>
                  </a:schemeClr>
                </a:solidFill>
              </a:rPr>
              <a:t>Votre nom* </a:t>
            </a:r>
          </a:p>
        </p:txBody>
      </p:sp>
      <p:sp>
        <p:nvSpPr>
          <p:cNvPr id="10" name="ZoneTexte 9"/>
          <p:cNvSpPr txBox="1"/>
          <p:nvPr/>
        </p:nvSpPr>
        <p:spPr>
          <a:xfrm>
            <a:off x="3995936" y="4725144"/>
            <a:ext cx="2016224" cy="338554"/>
          </a:xfrm>
          <a:prstGeom prst="rect">
            <a:avLst/>
          </a:prstGeom>
          <a:noFill/>
          <a:ln>
            <a:solidFill>
              <a:schemeClr val="bg1">
                <a:lumMod val="65000"/>
              </a:schemeClr>
            </a:solidFill>
          </a:ln>
        </p:spPr>
        <p:txBody>
          <a:bodyPr wrap="square" rtlCol="0">
            <a:spAutoFit/>
          </a:bodyPr>
          <a:lstStyle/>
          <a:p>
            <a:r>
              <a:rPr lang="fr-FR" sz="1600" dirty="0" smtClean="0">
                <a:solidFill>
                  <a:schemeClr val="tx1">
                    <a:lumMod val="50000"/>
                    <a:lumOff val="50000"/>
                  </a:schemeClr>
                </a:solidFill>
              </a:rPr>
              <a:t>Votre prénom*</a:t>
            </a:r>
          </a:p>
        </p:txBody>
      </p:sp>
      <p:sp>
        <p:nvSpPr>
          <p:cNvPr id="11" name="ZoneTexte 10"/>
          <p:cNvSpPr txBox="1"/>
          <p:nvPr/>
        </p:nvSpPr>
        <p:spPr>
          <a:xfrm>
            <a:off x="3995936" y="5301208"/>
            <a:ext cx="2016224" cy="338554"/>
          </a:xfrm>
          <a:prstGeom prst="rect">
            <a:avLst/>
          </a:prstGeom>
          <a:noFill/>
          <a:ln>
            <a:solidFill>
              <a:schemeClr val="bg1">
                <a:lumMod val="65000"/>
              </a:schemeClr>
            </a:solidFill>
          </a:ln>
        </p:spPr>
        <p:txBody>
          <a:bodyPr wrap="square" rtlCol="0">
            <a:spAutoFit/>
          </a:bodyPr>
          <a:lstStyle/>
          <a:p>
            <a:r>
              <a:rPr lang="fr-FR" sz="1600" dirty="0" smtClean="0">
                <a:solidFill>
                  <a:schemeClr val="tx1">
                    <a:lumMod val="50000"/>
                    <a:lumOff val="50000"/>
                  </a:schemeClr>
                </a:solidFill>
              </a:rPr>
              <a:t>Fonction*</a:t>
            </a:r>
          </a:p>
        </p:txBody>
      </p:sp>
      <p:sp>
        <p:nvSpPr>
          <p:cNvPr id="12" name="ZoneTexte 11"/>
          <p:cNvSpPr txBox="1"/>
          <p:nvPr/>
        </p:nvSpPr>
        <p:spPr>
          <a:xfrm>
            <a:off x="3995936" y="5877272"/>
            <a:ext cx="2016224" cy="338554"/>
          </a:xfrm>
          <a:prstGeom prst="rect">
            <a:avLst/>
          </a:prstGeom>
          <a:noFill/>
          <a:ln>
            <a:solidFill>
              <a:schemeClr val="bg1">
                <a:lumMod val="65000"/>
              </a:schemeClr>
            </a:solidFill>
          </a:ln>
        </p:spPr>
        <p:txBody>
          <a:bodyPr wrap="square" rtlCol="0">
            <a:spAutoFit/>
          </a:bodyPr>
          <a:lstStyle/>
          <a:p>
            <a:r>
              <a:rPr lang="fr-FR" sz="1600" dirty="0" smtClean="0">
                <a:solidFill>
                  <a:schemeClr val="tx1">
                    <a:lumMod val="50000"/>
                    <a:lumOff val="50000"/>
                  </a:schemeClr>
                </a:solidFill>
              </a:rPr>
              <a:t>Téléphone*</a:t>
            </a:r>
          </a:p>
        </p:txBody>
      </p:sp>
      <p:sp>
        <p:nvSpPr>
          <p:cNvPr id="13" name="ZoneTexte 12"/>
          <p:cNvSpPr txBox="1"/>
          <p:nvPr/>
        </p:nvSpPr>
        <p:spPr>
          <a:xfrm>
            <a:off x="6156176" y="4149080"/>
            <a:ext cx="2592288" cy="338554"/>
          </a:xfrm>
          <a:prstGeom prst="rect">
            <a:avLst/>
          </a:prstGeom>
          <a:noFill/>
          <a:ln>
            <a:solidFill>
              <a:schemeClr val="bg1">
                <a:lumMod val="65000"/>
              </a:schemeClr>
            </a:solidFill>
          </a:ln>
        </p:spPr>
        <p:txBody>
          <a:bodyPr wrap="square" rtlCol="0">
            <a:spAutoFit/>
          </a:bodyPr>
          <a:lstStyle/>
          <a:p>
            <a:r>
              <a:rPr lang="fr-FR" sz="1600" dirty="0" smtClean="0">
                <a:solidFill>
                  <a:schemeClr val="tx1">
                    <a:lumMod val="50000"/>
                    <a:lumOff val="50000"/>
                  </a:schemeClr>
                </a:solidFill>
              </a:rPr>
              <a:t>Email*</a:t>
            </a:r>
          </a:p>
        </p:txBody>
      </p:sp>
      <p:sp>
        <p:nvSpPr>
          <p:cNvPr id="14" name="ZoneTexte 13"/>
          <p:cNvSpPr txBox="1"/>
          <p:nvPr/>
        </p:nvSpPr>
        <p:spPr>
          <a:xfrm>
            <a:off x="6156176" y="4581129"/>
            <a:ext cx="2592288" cy="1169551"/>
          </a:xfrm>
          <a:prstGeom prst="rect">
            <a:avLst/>
          </a:prstGeom>
          <a:noFill/>
          <a:ln>
            <a:solidFill>
              <a:schemeClr val="bg1">
                <a:lumMod val="65000"/>
              </a:schemeClr>
            </a:solidFill>
          </a:ln>
        </p:spPr>
        <p:txBody>
          <a:bodyPr wrap="square" rtlCol="0">
            <a:spAutoFit/>
          </a:bodyPr>
          <a:lstStyle/>
          <a:p>
            <a:r>
              <a:rPr lang="fr-FR" sz="1600" dirty="0" smtClean="0">
                <a:solidFill>
                  <a:schemeClr val="tx1">
                    <a:lumMod val="50000"/>
                    <a:lumOff val="50000"/>
                  </a:schemeClr>
                </a:solidFill>
              </a:rPr>
              <a:t>Message</a:t>
            </a:r>
          </a:p>
          <a:p>
            <a:endParaRPr lang="fr-FR" dirty="0" smtClean="0"/>
          </a:p>
          <a:p>
            <a:endParaRPr lang="fr-FR" dirty="0" smtClean="0"/>
          </a:p>
          <a:p>
            <a:endParaRPr lang="fr-FR" dirty="0"/>
          </a:p>
        </p:txBody>
      </p:sp>
      <p:sp>
        <p:nvSpPr>
          <p:cNvPr id="15" name="ZoneTexte 14"/>
          <p:cNvSpPr txBox="1"/>
          <p:nvPr/>
        </p:nvSpPr>
        <p:spPr>
          <a:xfrm>
            <a:off x="6156176" y="5877272"/>
            <a:ext cx="2592288" cy="369332"/>
          </a:xfrm>
          <a:prstGeom prst="rect">
            <a:avLst/>
          </a:prstGeom>
          <a:solidFill>
            <a:srgbClr val="FF6600"/>
          </a:solidFill>
        </p:spPr>
        <p:txBody>
          <a:bodyPr wrap="square" rtlCol="0">
            <a:spAutoFit/>
          </a:bodyPr>
          <a:lstStyle/>
          <a:p>
            <a:pPr algn="ctr"/>
            <a:r>
              <a:rPr lang="fr-FR" dirty="0" smtClean="0">
                <a:solidFill>
                  <a:schemeClr val="bg1"/>
                </a:solidFill>
              </a:rPr>
              <a:t>ENVOYER</a:t>
            </a:r>
            <a:endParaRPr lang="fr-FR" dirty="0">
              <a:solidFill>
                <a:schemeClr val="bg1"/>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Espace réservé du contenu 2"/>
          <p:cNvSpPr>
            <a:spLocks noGrp="1"/>
          </p:cNvSpPr>
          <p:nvPr>
            <p:ph idx="1"/>
          </p:nvPr>
        </p:nvSpPr>
        <p:spPr/>
        <p:txBody>
          <a:bodyPr/>
          <a:lstStyle/>
          <a:p>
            <a:endParaRPr lang="fr-F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71472" y="0"/>
            <a:ext cx="7901014" cy="1011222"/>
          </a:xfrm>
        </p:spPr>
        <p:txBody>
          <a:bodyPr>
            <a:normAutofit/>
          </a:bodyPr>
          <a:lstStyle/>
          <a:p>
            <a:r>
              <a:rPr lang="fr-FR" dirty="0" smtClean="0">
                <a:solidFill>
                  <a:schemeClr val="accent6">
                    <a:lumMod val="75000"/>
                  </a:schemeClr>
                </a:solidFill>
              </a:rPr>
              <a:t>Nos filiales </a:t>
            </a:r>
            <a:endParaRPr lang="fr-FR" dirty="0">
              <a:solidFill>
                <a:schemeClr val="accent6">
                  <a:lumMod val="75000"/>
                </a:schemeClr>
              </a:solidFill>
            </a:endParaRPr>
          </a:p>
        </p:txBody>
      </p:sp>
      <p:sp>
        <p:nvSpPr>
          <p:cNvPr id="9" name="Organigramme : Données stockées 8"/>
          <p:cNvSpPr/>
          <p:nvPr/>
        </p:nvSpPr>
        <p:spPr>
          <a:xfrm>
            <a:off x="2500298" y="2285992"/>
            <a:ext cx="1500198" cy="285752"/>
          </a:xfrm>
          <a:prstGeom prst="flowChartOnlineStorage">
            <a:avLst/>
          </a:prstGeom>
          <a:solidFill>
            <a:schemeClr val="accent6">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6"/>
          </a:lnRef>
          <a:fillRef idx="3">
            <a:schemeClr val="accent6"/>
          </a:fillRef>
          <a:effectRef idx="2">
            <a:schemeClr val="accent6"/>
          </a:effectRef>
          <a:fontRef idx="minor">
            <a:schemeClr val="lt1"/>
          </a:fontRef>
        </p:style>
        <p:txBody>
          <a:bodyPr rtlCol="0" anchor="ctr"/>
          <a:lstStyle/>
          <a:p>
            <a:r>
              <a:rPr lang="fr-FR" sz="1600" b="1" i="1" dirty="0" smtClean="0">
                <a:solidFill>
                  <a:schemeClr val="accent1">
                    <a:lumMod val="50000"/>
                  </a:schemeClr>
                </a:solidFill>
                <a:latin typeface="+mj-lt"/>
                <a:ea typeface="Adobe Song Std L" pitchFamily="18" charset="-128"/>
              </a:rPr>
              <a:t>Company</a:t>
            </a:r>
          </a:p>
        </p:txBody>
      </p:sp>
      <p:pic>
        <p:nvPicPr>
          <p:cNvPr id="1026" name="Picture 2"/>
          <p:cNvPicPr>
            <a:picLocks noGrp="1" noChangeAspect="1" noChangeArrowheads="1"/>
          </p:cNvPicPr>
          <p:nvPr>
            <p:ph idx="1"/>
          </p:nvPr>
        </p:nvPicPr>
        <p:blipFill>
          <a:blip r:embed="rId2" cstate="print"/>
          <a:srcRect/>
          <a:stretch>
            <a:fillRect/>
          </a:stretch>
        </p:blipFill>
        <p:spPr bwMode="auto">
          <a:xfrm>
            <a:off x="1928794" y="928670"/>
            <a:ext cx="1928826" cy="1340370"/>
          </a:xfrm>
          <a:prstGeom prst="rect">
            <a:avLst/>
          </a:prstGeom>
          <a:noFill/>
          <a:ln w="9525">
            <a:noFill/>
            <a:miter lim="800000"/>
            <a:headEnd/>
            <a:tailEnd/>
          </a:ln>
          <a:effectLst/>
        </p:spPr>
      </p:pic>
      <p:pic>
        <p:nvPicPr>
          <p:cNvPr id="15" name="Picture 2"/>
          <p:cNvPicPr>
            <a:picLocks noChangeAspect="1" noChangeArrowheads="1"/>
          </p:cNvPicPr>
          <p:nvPr/>
        </p:nvPicPr>
        <p:blipFill>
          <a:blip r:embed="rId2" cstate="print"/>
          <a:srcRect/>
          <a:stretch>
            <a:fillRect/>
          </a:stretch>
        </p:blipFill>
        <p:spPr bwMode="auto">
          <a:xfrm>
            <a:off x="5143504" y="928670"/>
            <a:ext cx="2158822" cy="1500198"/>
          </a:xfrm>
          <a:prstGeom prst="rect">
            <a:avLst/>
          </a:prstGeom>
          <a:noFill/>
          <a:ln w="9525">
            <a:noFill/>
            <a:miter lim="800000"/>
            <a:headEnd/>
            <a:tailEnd/>
          </a:ln>
          <a:effectLst/>
        </p:spPr>
      </p:pic>
      <p:sp>
        <p:nvSpPr>
          <p:cNvPr id="16" name="Organigramme : Données stockées 15"/>
          <p:cNvSpPr/>
          <p:nvPr/>
        </p:nvSpPr>
        <p:spPr>
          <a:xfrm>
            <a:off x="5868144" y="2420888"/>
            <a:ext cx="1428760" cy="285752"/>
          </a:xfrm>
          <a:prstGeom prst="flowChartOnlineStorage">
            <a:avLst/>
          </a:prstGeom>
          <a:solidFill>
            <a:schemeClr val="accent2">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600" b="1" i="1" dirty="0" smtClean="0">
                <a:solidFill>
                  <a:schemeClr val="bg1"/>
                </a:solidFill>
                <a:latin typeface="+mj-lt"/>
                <a:ea typeface="Adobe Song Std L" pitchFamily="18" charset="-128"/>
              </a:rPr>
              <a:t>protec</a:t>
            </a:r>
          </a:p>
        </p:txBody>
      </p:sp>
      <p:pic>
        <p:nvPicPr>
          <p:cNvPr id="17" name="Picture 2"/>
          <p:cNvPicPr>
            <a:picLocks noChangeAspect="1" noChangeArrowheads="1"/>
          </p:cNvPicPr>
          <p:nvPr/>
        </p:nvPicPr>
        <p:blipFill>
          <a:blip r:embed="rId2" cstate="print"/>
          <a:srcRect/>
          <a:stretch>
            <a:fillRect/>
          </a:stretch>
        </p:blipFill>
        <p:spPr bwMode="auto">
          <a:xfrm>
            <a:off x="1785918" y="3786190"/>
            <a:ext cx="2158822" cy="1500198"/>
          </a:xfrm>
          <a:prstGeom prst="rect">
            <a:avLst/>
          </a:prstGeom>
          <a:noFill/>
          <a:ln w="9525">
            <a:noFill/>
            <a:miter lim="800000"/>
            <a:headEnd/>
            <a:tailEnd/>
          </a:ln>
          <a:effectLst/>
        </p:spPr>
      </p:pic>
      <p:pic>
        <p:nvPicPr>
          <p:cNvPr id="18" name="Picture 2"/>
          <p:cNvPicPr>
            <a:picLocks noChangeAspect="1" noChangeArrowheads="1"/>
          </p:cNvPicPr>
          <p:nvPr/>
        </p:nvPicPr>
        <p:blipFill>
          <a:blip r:embed="rId2" cstate="print"/>
          <a:srcRect/>
          <a:stretch>
            <a:fillRect/>
          </a:stretch>
        </p:blipFill>
        <p:spPr bwMode="auto">
          <a:xfrm>
            <a:off x="5286380" y="3786190"/>
            <a:ext cx="2176462" cy="1512457"/>
          </a:xfrm>
          <a:prstGeom prst="rect">
            <a:avLst/>
          </a:prstGeom>
          <a:noFill/>
          <a:ln w="9525">
            <a:noFill/>
            <a:miter lim="800000"/>
            <a:headEnd/>
            <a:tailEnd/>
          </a:ln>
          <a:effectLst/>
        </p:spPr>
      </p:pic>
      <p:sp>
        <p:nvSpPr>
          <p:cNvPr id="19" name="Organigramme : Données stockées 18"/>
          <p:cNvSpPr/>
          <p:nvPr/>
        </p:nvSpPr>
        <p:spPr>
          <a:xfrm>
            <a:off x="2357422" y="5286388"/>
            <a:ext cx="1500198" cy="285752"/>
          </a:xfrm>
          <a:prstGeom prst="flowChartOnlineStorage">
            <a:avLst/>
          </a:prstGeom>
          <a:solidFill>
            <a:schemeClr val="bg1">
              <a:lumMod val="5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6"/>
          </a:lnRef>
          <a:fillRef idx="3">
            <a:schemeClr val="accent6"/>
          </a:fillRef>
          <a:effectRef idx="2">
            <a:schemeClr val="accent6"/>
          </a:effectRef>
          <a:fontRef idx="minor">
            <a:schemeClr val="lt1"/>
          </a:fontRef>
        </p:style>
        <p:txBody>
          <a:bodyPr rtlCol="0" anchor="ctr"/>
          <a:lstStyle/>
          <a:p>
            <a:pPr algn="ctr"/>
            <a:r>
              <a:rPr lang="fr-FR" b="1" i="1" dirty="0" smtClean="0">
                <a:solidFill>
                  <a:schemeClr val="tx2">
                    <a:lumMod val="75000"/>
                  </a:schemeClr>
                </a:solidFill>
                <a:latin typeface="+mj-lt"/>
                <a:ea typeface="Adobe Song Std L" pitchFamily="18" charset="-128"/>
              </a:rPr>
              <a:t>Trade</a:t>
            </a:r>
          </a:p>
        </p:txBody>
      </p:sp>
      <p:sp>
        <p:nvSpPr>
          <p:cNvPr id="20" name="Organigramme : Données stockées 19"/>
          <p:cNvSpPr/>
          <p:nvPr/>
        </p:nvSpPr>
        <p:spPr>
          <a:xfrm>
            <a:off x="6000760" y="5286388"/>
            <a:ext cx="1500198" cy="285752"/>
          </a:xfrm>
          <a:prstGeom prst="flowChartOnlineStorage">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3">
            <a:schemeClr val="accent1"/>
          </a:fillRef>
          <a:effectRef idx="2">
            <a:schemeClr val="accent1"/>
          </a:effectRef>
          <a:fontRef idx="minor">
            <a:schemeClr val="lt1"/>
          </a:fontRef>
        </p:style>
        <p:txBody>
          <a:bodyPr rtlCol="0" anchor="ctr"/>
          <a:lstStyle/>
          <a:p>
            <a:r>
              <a:rPr lang="fr-FR" sz="1600" b="1" i="1" dirty="0" smtClean="0">
                <a:solidFill>
                  <a:schemeClr val="bg1"/>
                </a:solidFill>
                <a:latin typeface="+mj-lt"/>
                <a:ea typeface="Adobe Song Std L" pitchFamily="18" charset="-128"/>
              </a:rPr>
              <a:t>Academy</a:t>
            </a:r>
          </a:p>
        </p:txBody>
      </p:sp>
      <p:sp>
        <p:nvSpPr>
          <p:cNvPr id="12" name="ZoneTexte 11"/>
          <p:cNvSpPr txBox="1"/>
          <p:nvPr/>
        </p:nvSpPr>
        <p:spPr>
          <a:xfrm>
            <a:off x="1857356" y="2714620"/>
            <a:ext cx="2571768" cy="923330"/>
          </a:xfrm>
          <a:prstGeom prst="rect">
            <a:avLst/>
          </a:prstGeom>
          <a:noFill/>
        </p:spPr>
        <p:txBody>
          <a:bodyPr wrap="square" rtlCol="0">
            <a:spAutoFit/>
          </a:bodyPr>
          <a:lstStyle/>
          <a:p>
            <a:r>
              <a:rPr lang="fr-FR" dirty="0" smtClean="0">
                <a:solidFill>
                  <a:schemeClr val="tx1">
                    <a:lumMod val="65000"/>
                    <a:lumOff val="35000"/>
                  </a:schemeClr>
                </a:solidFill>
              </a:rPr>
              <a:t>Conception </a:t>
            </a:r>
          </a:p>
          <a:p>
            <a:r>
              <a:rPr lang="fr-FR" dirty="0" smtClean="0">
                <a:solidFill>
                  <a:schemeClr val="tx1">
                    <a:lumMod val="65000"/>
                    <a:lumOff val="35000"/>
                  </a:schemeClr>
                </a:solidFill>
              </a:rPr>
              <a:t>Usinage numérique</a:t>
            </a:r>
          </a:p>
          <a:p>
            <a:r>
              <a:rPr lang="fr-FR" dirty="0" smtClean="0">
                <a:solidFill>
                  <a:schemeClr val="tx1">
                    <a:lumMod val="65000"/>
                    <a:lumOff val="35000"/>
                  </a:schemeClr>
                </a:solidFill>
              </a:rPr>
              <a:t>Mécanique de précision </a:t>
            </a:r>
            <a:endParaRPr lang="fr-FR" dirty="0">
              <a:solidFill>
                <a:schemeClr val="tx1">
                  <a:lumMod val="65000"/>
                  <a:lumOff val="35000"/>
                </a:schemeClr>
              </a:solidFill>
            </a:endParaRPr>
          </a:p>
        </p:txBody>
      </p:sp>
      <p:sp>
        <p:nvSpPr>
          <p:cNvPr id="13" name="ZoneTexte 12"/>
          <p:cNvSpPr txBox="1"/>
          <p:nvPr/>
        </p:nvSpPr>
        <p:spPr>
          <a:xfrm>
            <a:off x="5357818" y="2928934"/>
            <a:ext cx="2571768" cy="646331"/>
          </a:xfrm>
          <a:prstGeom prst="rect">
            <a:avLst/>
          </a:prstGeom>
          <a:noFill/>
        </p:spPr>
        <p:txBody>
          <a:bodyPr wrap="square" rtlCol="0">
            <a:spAutoFit/>
          </a:bodyPr>
          <a:lstStyle/>
          <a:p>
            <a:r>
              <a:rPr lang="fr-FR" dirty="0" smtClean="0">
                <a:solidFill>
                  <a:schemeClr val="tx1">
                    <a:lumMod val="65000"/>
                    <a:lumOff val="35000"/>
                  </a:schemeClr>
                </a:solidFill>
              </a:rPr>
              <a:t>Optez pour une protection durable!</a:t>
            </a:r>
            <a:endParaRPr lang="fr-FR" dirty="0">
              <a:solidFill>
                <a:schemeClr val="tx1">
                  <a:lumMod val="65000"/>
                  <a:lumOff val="35000"/>
                </a:schemeClr>
              </a:solidFill>
            </a:endParaRPr>
          </a:p>
        </p:txBody>
      </p:sp>
      <p:sp>
        <p:nvSpPr>
          <p:cNvPr id="14" name="ZoneTexte 13"/>
          <p:cNvSpPr txBox="1"/>
          <p:nvPr/>
        </p:nvSpPr>
        <p:spPr>
          <a:xfrm>
            <a:off x="1928794" y="5786454"/>
            <a:ext cx="2571768" cy="923330"/>
          </a:xfrm>
          <a:prstGeom prst="rect">
            <a:avLst/>
          </a:prstGeom>
          <a:noFill/>
        </p:spPr>
        <p:txBody>
          <a:bodyPr wrap="square" rtlCol="0">
            <a:spAutoFit/>
          </a:bodyPr>
          <a:lstStyle/>
          <a:p>
            <a:r>
              <a:rPr lang="fr-FR" dirty="0" smtClean="0">
                <a:solidFill>
                  <a:schemeClr val="tx1">
                    <a:lumMod val="65000"/>
                    <a:lumOff val="35000"/>
                  </a:schemeClr>
                </a:solidFill>
              </a:rPr>
              <a:t>Vente Machines CNC</a:t>
            </a:r>
          </a:p>
          <a:p>
            <a:r>
              <a:rPr lang="fr-FR" dirty="0" smtClean="0">
                <a:solidFill>
                  <a:schemeClr val="tx1">
                    <a:lumMod val="65000"/>
                    <a:lumOff val="35000"/>
                  </a:schemeClr>
                </a:solidFill>
              </a:rPr>
              <a:t> et outillages divers</a:t>
            </a:r>
          </a:p>
          <a:p>
            <a:r>
              <a:rPr lang="fr-FR" dirty="0" smtClean="0">
                <a:solidFill>
                  <a:schemeClr val="tx1">
                    <a:lumMod val="65000"/>
                    <a:lumOff val="35000"/>
                  </a:schemeClr>
                </a:solidFill>
              </a:rPr>
              <a:t> </a:t>
            </a:r>
            <a:endParaRPr lang="fr-FR" dirty="0">
              <a:solidFill>
                <a:schemeClr val="tx1">
                  <a:lumMod val="65000"/>
                  <a:lumOff val="35000"/>
                </a:schemeClr>
              </a:solidFill>
            </a:endParaRPr>
          </a:p>
        </p:txBody>
      </p:sp>
      <p:sp>
        <p:nvSpPr>
          <p:cNvPr id="21" name="ZoneTexte 20"/>
          <p:cNvSpPr txBox="1"/>
          <p:nvPr/>
        </p:nvSpPr>
        <p:spPr>
          <a:xfrm>
            <a:off x="5500694" y="5715016"/>
            <a:ext cx="2571768" cy="646331"/>
          </a:xfrm>
          <a:prstGeom prst="rect">
            <a:avLst/>
          </a:prstGeom>
          <a:noFill/>
        </p:spPr>
        <p:txBody>
          <a:bodyPr wrap="square" rtlCol="0">
            <a:spAutoFit/>
          </a:bodyPr>
          <a:lstStyle/>
          <a:p>
            <a:r>
              <a:rPr lang="fr-FR" dirty="0" smtClean="0">
                <a:solidFill>
                  <a:schemeClr val="tx1">
                    <a:lumMod val="65000"/>
                    <a:lumOff val="35000"/>
                  </a:schemeClr>
                </a:solidFill>
              </a:rPr>
              <a:t>Votre premier pas vers une meilleure carrière !</a:t>
            </a:r>
            <a:endParaRPr lang="fr-FR" dirty="0">
              <a:solidFill>
                <a:schemeClr val="tx1">
                  <a:lumMod val="65000"/>
                  <a:lumOff val="35000"/>
                </a:schemeClr>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rganigramme : Données stockées 3"/>
          <p:cNvSpPr/>
          <p:nvPr/>
        </p:nvSpPr>
        <p:spPr>
          <a:xfrm>
            <a:off x="1475656" y="4149080"/>
            <a:ext cx="1656184" cy="360040"/>
          </a:xfrm>
          <a:prstGeom prst="flowChartOnlineStorage">
            <a:avLst/>
          </a:prstGeom>
          <a:solidFill>
            <a:schemeClr val="accent6">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6"/>
          </a:lnRef>
          <a:fillRef idx="3">
            <a:schemeClr val="accent6"/>
          </a:fillRef>
          <a:effectRef idx="2">
            <a:schemeClr val="accent6"/>
          </a:effectRef>
          <a:fontRef idx="minor">
            <a:schemeClr val="lt1"/>
          </a:fontRef>
        </p:style>
        <p:txBody>
          <a:bodyPr rtlCol="0" anchor="ctr"/>
          <a:lstStyle/>
          <a:p>
            <a:r>
              <a:rPr lang="fr-FR" sz="1600" b="1" i="1" dirty="0" smtClean="0">
                <a:solidFill>
                  <a:schemeClr val="accent1">
                    <a:lumMod val="50000"/>
                  </a:schemeClr>
                </a:solidFill>
                <a:latin typeface="+mj-lt"/>
                <a:ea typeface="Adobe Song Std L" pitchFamily="18" charset="-128"/>
              </a:rPr>
              <a:t>Company</a:t>
            </a:r>
          </a:p>
        </p:txBody>
      </p:sp>
      <p:pic>
        <p:nvPicPr>
          <p:cNvPr id="5" name="Picture 2"/>
          <p:cNvPicPr>
            <a:picLocks noGrp="1" noChangeAspect="1" noChangeArrowheads="1"/>
          </p:cNvPicPr>
          <p:nvPr>
            <p:ph idx="1"/>
          </p:nvPr>
        </p:nvPicPr>
        <p:blipFill>
          <a:blip r:embed="rId2" cstate="print"/>
          <a:srcRect/>
          <a:stretch>
            <a:fillRect/>
          </a:stretch>
        </p:blipFill>
        <p:spPr bwMode="auto">
          <a:xfrm>
            <a:off x="755576" y="2492896"/>
            <a:ext cx="2383290" cy="1656184"/>
          </a:xfrm>
          <a:prstGeom prst="rect">
            <a:avLst/>
          </a:prstGeom>
          <a:noFill/>
          <a:ln w="9525">
            <a:noFill/>
            <a:miter lim="800000"/>
            <a:headEnd/>
            <a:tailEnd/>
          </a:ln>
          <a:effectLst/>
        </p:spPr>
      </p:pic>
      <p:sp>
        <p:nvSpPr>
          <p:cNvPr id="6" name="ZoneTexte 5"/>
          <p:cNvSpPr txBox="1"/>
          <p:nvPr/>
        </p:nvSpPr>
        <p:spPr>
          <a:xfrm>
            <a:off x="6804248" y="4293096"/>
            <a:ext cx="2571768" cy="923330"/>
          </a:xfrm>
          <a:prstGeom prst="rect">
            <a:avLst/>
          </a:prstGeom>
          <a:noFill/>
        </p:spPr>
        <p:txBody>
          <a:bodyPr wrap="square" rtlCol="0">
            <a:spAutoFit/>
          </a:bodyPr>
          <a:lstStyle/>
          <a:p>
            <a:r>
              <a:rPr lang="fr-FR" dirty="0" smtClean="0">
                <a:solidFill>
                  <a:schemeClr val="tx1">
                    <a:lumMod val="65000"/>
                    <a:lumOff val="35000"/>
                  </a:schemeClr>
                </a:solidFill>
              </a:rPr>
              <a:t>Conception </a:t>
            </a:r>
          </a:p>
          <a:p>
            <a:r>
              <a:rPr lang="fr-FR" dirty="0" smtClean="0">
                <a:solidFill>
                  <a:schemeClr val="tx1">
                    <a:lumMod val="65000"/>
                    <a:lumOff val="35000"/>
                  </a:schemeClr>
                </a:solidFill>
              </a:rPr>
              <a:t>Usinage numérique</a:t>
            </a:r>
          </a:p>
          <a:p>
            <a:r>
              <a:rPr lang="fr-FR" dirty="0" smtClean="0">
                <a:solidFill>
                  <a:schemeClr val="tx1">
                    <a:lumMod val="65000"/>
                    <a:lumOff val="35000"/>
                  </a:schemeClr>
                </a:solidFill>
              </a:rPr>
              <a:t>Mécanique de précision </a:t>
            </a:r>
            <a:endParaRPr lang="fr-FR" dirty="0">
              <a:solidFill>
                <a:schemeClr val="tx1">
                  <a:lumMod val="65000"/>
                  <a:lumOff val="35000"/>
                </a:schemeClr>
              </a:solidFill>
            </a:endParaRPr>
          </a:p>
        </p:txBody>
      </p:sp>
      <p:sp>
        <p:nvSpPr>
          <p:cNvPr id="7" name="ZoneTexte 6"/>
          <p:cNvSpPr txBox="1"/>
          <p:nvPr/>
        </p:nvSpPr>
        <p:spPr>
          <a:xfrm>
            <a:off x="2000200" y="1000108"/>
            <a:ext cx="7143800" cy="338554"/>
          </a:xfrm>
          <a:prstGeom prst="rect">
            <a:avLst/>
          </a:prstGeom>
          <a:noFill/>
        </p:spPr>
        <p:txBody>
          <a:bodyPr wrap="square" rtlCol="0">
            <a:spAutoFit/>
          </a:bodyPr>
          <a:lstStyle/>
          <a:p>
            <a:r>
              <a:rPr lang="fr-FR" sz="1600" dirty="0" smtClean="0">
                <a:solidFill>
                  <a:schemeClr val="accent1">
                    <a:lumMod val="75000"/>
                  </a:schemeClr>
                </a:solidFill>
                <a:latin typeface="Adobe Pi Std" pitchFamily="82" charset="0"/>
              </a:rPr>
              <a:t>ACCUEIL</a:t>
            </a:r>
            <a:r>
              <a:rPr lang="fr-FR" sz="1600" dirty="0" smtClean="0">
                <a:solidFill>
                  <a:schemeClr val="accent1">
                    <a:lumMod val="75000"/>
                  </a:schemeClr>
                </a:solidFill>
              </a:rPr>
              <a:t> </a:t>
            </a:r>
            <a:r>
              <a:rPr lang="fr-FR" sz="1600" dirty="0" smtClean="0">
                <a:solidFill>
                  <a:schemeClr val="accent1">
                    <a:lumMod val="75000"/>
                  </a:schemeClr>
                </a:solidFill>
                <a:latin typeface="Adobe Pi Std" pitchFamily="82" charset="0"/>
              </a:rPr>
              <a:t>A PROPOS NOS SERVICES NOS MOYENS RECRUTEMENT CONTACT </a:t>
            </a:r>
            <a:endParaRPr lang="fr-FR" sz="1600" dirty="0">
              <a:solidFill>
                <a:schemeClr val="accent1">
                  <a:lumMod val="75000"/>
                </a:schemeClr>
              </a:solidFill>
              <a:latin typeface="Adobe Pi Std" pitchFamily="82" charset="0"/>
            </a:endParaRPr>
          </a:p>
        </p:txBody>
      </p:sp>
      <p:cxnSp>
        <p:nvCxnSpPr>
          <p:cNvPr id="8" name="Connecteur droit 7"/>
          <p:cNvCxnSpPr/>
          <p:nvPr/>
        </p:nvCxnSpPr>
        <p:spPr>
          <a:xfrm rot="5400000">
            <a:off x="2715406" y="1213628"/>
            <a:ext cx="285752" cy="1588"/>
          </a:xfrm>
          <a:prstGeom prst="line">
            <a:avLst/>
          </a:prstGeom>
        </p:spPr>
        <p:style>
          <a:lnRef idx="1">
            <a:schemeClr val="accent6"/>
          </a:lnRef>
          <a:fillRef idx="0">
            <a:schemeClr val="accent6"/>
          </a:fillRef>
          <a:effectRef idx="0">
            <a:schemeClr val="accent6"/>
          </a:effectRef>
          <a:fontRef idx="minor">
            <a:schemeClr val="tx1"/>
          </a:fontRef>
        </p:style>
      </p:cxnSp>
      <p:cxnSp>
        <p:nvCxnSpPr>
          <p:cNvPr id="9" name="Connecteur droit 8"/>
          <p:cNvCxnSpPr/>
          <p:nvPr/>
        </p:nvCxnSpPr>
        <p:spPr>
          <a:xfrm rot="5400000">
            <a:off x="5144298" y="1213628"/>
            <a:ext cx="285752" cy="1588"/>
          </a:xfrm>
          <a:prstGeom prst="line">
            <a:avLst/>
          </a:prstGeom>
        </p:spPr>
        <p:style>
          <a:lnRef idx="1">
            <a:schemeClr val="accent6"/>
          </a:lnRef>
          <a:fillRef idx="0">
            <a:schemeClr val="accent6"/>
          </a:fillRef>
          <a:effectRef idx="0">
            <a:schemeClr val="accent6"/>
          </a:effectRef>
          <a:fontRef idx="minor">
            <a:schemeClr val="tx1"/>
          </a:fontRef>
        </p:style>
      </p:cxnSp>
      <p:cxnSp>
        <p:nvCxnSpPr>
          <p:cNvPr id="10" name="Connecteur droit 9"/>
          <p:cNvCxnSpPr/>
          <p:nvPr/>
        </p:nvCxnSpPr>
        <p:spPr>
          <a:xfrm rot="5400000">
            <a:off x="6430182" y="1213628"/>
            <a:ext cx="285752" cy="1588"/>
          </a:xfrm>
          <a:prstGeom prst="line">
            <a:avLst/>
          </a:prstGeom>
        </p:spPr>
        <p:style>
          <a:lnRef idx="1">
            <a:schemeClr val="accent6"/>
          </a:lnRef>
          <a:fillRef idx="0">
            <a:schemeClr val="accent6"/>
          </a:fillRef>
          <a:effectRef idx="0">
            <a:schemeClr val="accent6"/>
          </a:effectRef>
          <a:fontRef idx="minor">
            <a:schemeClr val="tx1"/>
          </a:fontRef>
        </p:style>
      </p:cxnSp>
      <p:cxnSp>
        <p:nvCxnSpPr>
          <p:cNvPr id="11" name="Connecteur droit 10"/>
          <p:cNvCxnSpPr/>
          <p:nvPr/>
        </p:nvCxnSpPr>
        <p:spPr>
          <a:xfrm rot="5400000">
            <a:off x="7930380" y="1213628"/>
            <a:ext cx="285752" cy="1588"/>
          </a:xfrm>
          <a:prstGeom prst="line">
            <a:avLst/>
          </a:prstGeom>
        </p:spPr>
        <p:style>
          <a:lnRef idx="1">
            <a:schemeClr val="accent6"/>
          </a:lnRef>
          <a:fillRef idx="0">
            <a:schemeClr val="accent6"/>
          </a:fillRef>
          <a:effectRef idx="0">
            <a:schemeClr val="accent6"/>
          </a:effectRef>
          <a:fontRef idx="minor">
            <a:schemeClr val="tx1"/>
          </a:fontRef>
        </p:style>
      </p:cxnSp>
      <p:cxnSp>
        <p:nvCxnSpPr>
          <p:cNvPr id="12" name="Connecteur droit 11"/>
          <p:cNvCxnSpPr/>
          <p:nvPr/>
        </p:nvCxnSpPr>
        <p:spPr>
          <a:xfrm rot="5400000">
            <a:off x="3715538" y="1213628"/>
            <a:ext cx="285752" cy="1588"/>
          </a:xfrm>
          <a:prstGeom prst="line">
            <a:avLst/>
          </a:prstGeom>
        </p:spPr>
        <p:style>
          <a:lnRef idx="1">
            <a:schemeClr val="accent6"/>
          </a:lnRef>
          <a:fillRef idx="0">
            <a:schemeClr val="accent6"/>
          </a:fillRef>
          <a:effectRef idx="0">
            <a:schemeClr val="accent6"/>
          </a:effectRef>
          <a:fontRef idx="minor">
            <a:schemeClr val="tx1"/>
          </a:fontRef>
        </p:style>
      </p:cxnSp>
      <p:pic>
        <p:nvPicPr>
          <p:cNvPr id="13" name="Picture 5" descr="C:\Users\COMPAQ\AppData\Local\Microsoft\Windows\Temporary Internet Files\Content.IE5\9J61XITA\768px-Email_Silk.svg[1].png"/>
          <p:cNvPicPr>
            <a:picLocks noChangeAspect="1" noChangeArrowheads="1"/>
          </p:cNvPicPr>
          <p:nvPr/>
        </p:nvPicPr>
        <p:blipFill>
          <a:blip r:embed="rId3" cstate="print"/>
          <a:srcRect/>
          <a:stretch>
            <a:fillRect/>
          </a:stretch>
        </p:blipFill>
        <p:spPr bwMode="auto">
          <a:xfrm flipH="1">
            <a:off x="6143636" y="500042"/>
            <a:ext cx="214314" cy="285752"/>
          </a:xfrm>
          <a:prstGeom prst="rect">
            <a:avLst/>
          </a:prstGeom>
          <a:noFill/>
        </p:spPr>
      </p:pic>
      <p:pic>
        <p:nvPicPr>
          <p:cNvPr id="14" name="Picture 18" descr="C:\Users\COMPAQ\AppData\Local\Microsoft\Windows\Temporary Internet Files\Content.IE5\V6MVV1F2\linkedin-icon[1].png"/>
          <p:cNvPicPr>
            <a:picLocks noChangeAspect="1" noChangeArrowheads="1"/>
          </p:cNvPicPr>
          <p:nvPr/>
        </p:nvPicPr>
        <p:blipFill>
          <a:blip r:embed="rId4" cstate="print"/>
          <a:srcRect/>
          <a:stretch>
            <a:fillRect/>
          </a:stretch>
        </p:blipFill>
        <p:spPr bwMode="auto">
          <a:xfrm>
            <a:off x="5786446" y="500042"/>
            <a:ext cx="214314" cy="214314"/>
          </a:xfrm>
          <a:prstGeom prst="rect">
            <a:avLst/>
          </a:prstGeom>
          <a:noFill/>
        </p:spPr>
      </p:pic>
      <p:pic>
        <p:nvPicPr>
          <p:cNvPr id="15" name="Picture 6" descr="C:\Users\COMPAQ\Desktop\2.png"/>
          <p:cNvPicPr>
            <a:picLocks noChangeAspect="1" noChangeArrowheads="1"/>
          </p:cNvPicPr>
          <p:nvPr/>
        </p:nvPicPr>
        <p:blipFill>
          <a:blip r:embed="rId5" cstate="print"/>
          <a:srcRect/>
          <a:stretch>
            <a:fillRect/>
          </a:stretch>
        </p:blipFill>
        <p:spPr bwMode="auto">
          <a:xfrm>
            <a:off x="0" y="0"/>
            <a:ext cx="2857520" cy="1721521"/>
          </a:xfrm>
          <a:prstGeom prst="rect">
            <a:avLst/>
          </a:prstGeom>
          <a:noFill/>
        </p:spPr>
      </p:pic>
      <p:sp>
        <p:nvSpPr>
          <p:cNvPr id="16" name="ZoneTexte 15"/>
          <p:cNvSpPr txBox="1"/>
          <p:nvPr/>
        </p:nvSpPr>
        <p:spPr>
          <a:xfrm>
            <a:off x="611560" y="2276872"/>
            <a:ext cx="2880320" cy="2862322"/>
          </a:xfrm>
          <a:prstGeom prst="rect">
            <a:avLst/>
          </a:prstGeom>
          <a:noFill/>
          <a:ln>
            <a:solidFill>
              <a:schemeClr val="bg1">
                <a:lumMod val="65000"/>
              </a:schemeClr>
            </a:solidFill>
          </a:ln>
        </p:spPr>
        <p:txBody>
          <a:bodyPr wrap="square" rtlCol="0">
            <a:spAutoFit/>
          </a:bodyPr>
          <a:lstStyle/>
          <a:p>
            <a:endParaRPr lang="fr-FR" dirty="0" smtClean="0"/>
          </a:p>
          <a:p>
            <a:endParaRPr lang="fr-FR" dirty="0" smtClean="0"/>
          </a:p>
          <a:p>
            <a:endParaRPr lang="fr-FR" dirty="0" smtClean="0"/>
          </a:p>
          <a:p>
            <a:endParaRPr lang="fr-FR" dirty="0" smtClean="0"/>
          </a:p>
          <a:p>
            <a:endParaRPr lang="fr-FR" dirty="0" smtClean="0"/>
          </a:p>
          <a:p>
            <a:endParaRPr lang="fr-FR" dirty="0" smtClean="0"/>
          </a:p>
          <a:p>
            <a:endParaRPr lang="fr-FR" dirty="0" smtClean="0"/>
          </a:p>
          <a:p>
            <a:endParaRPr lang="fr-FR" dirty="0" smtClean="0"/>
          </a:p>
          <a:p>
            <a:endParaRPr lang="fr-FR" dirty="0" smtClean="0"/>
          </a:p>
          <a:p>
            <a:endParaRPr lang="fr-FR" dirty="0"/>
          </a:p>
        </p:txBody>
      </p:sp>
      <p:sp>
        <p:nvSpPr>
          <p:cNvPr id="17" name="ZoneTexte 16"/>
          <p:cNvSpPr txBox="1"/>
          <p:nvPr/>
        </p:nvSpPr>
        <p:spPr>
          <a:xfrm>
            <a:off x="3707904" y="2492896"/>
            <a:ext cx="5112568" cy="2985433"/>
          </a:xfrm>
          <a:prstGeom prst="rect">
            <a:avLst/>
          </a:prstGeom>
          <a:noFill/>
        </p:spPr>
        <p:txBody>
          <a:bodyPr wrap="square" rtlCol="0">
            <a:spAutoFit/>
          </a:bodyPr>
          <a:lstStyle/>
          <a:p>
            <a:pPr marL="342900" indent="-342900" algn="just">
              <a:lnSpc>
                <a:spcPct val="80000"/>
              </a:lnSpc>
              <a:spcBef>
                <a:spcPct val="20000"/>
              </a:spcBef>
            </a:pPr>
            <a:r>
              <a:rPr lang="fr-FR" sz="2000" b="1" dirty="0" smtClean="0">
                <a:solidFill>
                  <a:schemeClr val="bg1">
                    <a:lumMod val="50000"/>
                  </a:schemeClr>
                </a:solidFill>
              </a:rPr>
              <a:t>SIMMO COMPANY </a:t>
            </a:r>
            <a:r>
              <a:rPr lang="fr-FR" sz="2000" dirty="0" smtClean="0">
                <a:solidFill>
                  <a:schemeClr val="bg1">
                    <a:lumMod val="50000"/>
                  </a:schemeClr>
                </a:solidFill>
              </a:rPr>
              <a:t>est la société mère du</a:t>
            </a:r>
          </a:p>
          <a:p>
            <a:pPr marL="342900" indent="-342900" algn="just">
              <a:lnSpc>
                <a:spcPct val="80000"/>
              </a:lnSpc>
              <a:spcBef>
                <a:spcPct val="20000"/>
              </a:spcBef>
            </a:pPr>
            <a:r>
              <a:rPr lang="fr-FR" sz="2000" dirty="0" smtClean="0">
                <a:solidFill>
                  <a:schemeClr val="bg1">
                    <a:lumMod val="50000"/>
                  </a:schemeClr>
                </a:solidFill>
              </a:rPr>
              <a:t>groupe </a:t>
            </a:r>
            <a:r>
              <a:rPr lang="fr-FR" sz="2000" b="1" dirty="0" smtClean="0">
                <a:solidFill>
                  <a:schemeClr val="bg1">
                    <a:lumMod val="50000"/>
                  </a:schemeClr>
                </a:solidFill>
              </a:rPr>
              <a:t>SIMMO</a:t>
            </a:r>
            <a:r>
              <a:rPr lang="fr-FR" sz="2000" dirty="0" smtClean="0">
                <a:solidFill>
                  <a:schemeClr val="bg1">
                    <a:lumMod val="50000"/>
                  </a:schemeClr>
                </a:solidFill>
              </a:rPr>
              <a:t>, basée à </a:t>
            </a:r>
            <a:r>
              <a:rPr lang="fr-FR" sz="2000" b="1" dirty="0" smtClean="0">
                <a:solidFill>
                  <a:schemeClr val="bg1">
                    <a:lumMod val="50000"/>
                  </a:schemeClr>
                </a:solidFill>
              </a:rPr>
              <a:t>SFAX</a:t>
            </a:r>
            <a:r>
              <a:rPr lang="fr-FR" sz="2000" dirty="0" smtClean="0">
                <a:solidFill>
                  <a:schemeClr val="bg1">
                    <a:lumMod val="50000"/>
                  </a:schemeClr>
                </a:solidFill>
              </a:rPr>
              <a:t>. Son activité</a:t>
            </a:r>
          </a:p>
          <a:p>
            <a:pPr marL="342900" indent="-342900" algn="just">
              <a:lnSpc>
                <a:spcPct val="80000"/>
              </a:lnSpc>
              <a:spcBef>
                <a:spcPct val="20000"/>
              </a:spcBef>
            </a:pPr>
            <a:r>
              <a:rPr lang="fr-FR" sz="2000" dirty="0" smtClean="0">
                <a:solidFill>
                  <a:schemeClr val="bg1">
                    <a:lumMod val="50000"/>
                  </a:schemeClr>
                </a:solidFill>
              </a:rPr>
              <a:t>principale est la fabrication des moules </a:t>
            </a:r>
            <a:r>
              <a:rPr lang="fr-FR" sz="2000" smtClean="0">
                <a:solidFill>
                  <a:schemeClr val="bg1">
                    <a:lumMod val="50000"/>
                  </a:schemeClr>
                </a:solidFill>
              </a:rPr>
              <a:t>et </a:t>
            </a:r>
            <a:r>
              <a:rPr lang="fr-FR" sz="2000" smtClean="0">
                <a:solidFill>
                  <a:schemeClr val="bg1">
                    <a:lumMod val="50000"/>
                  </a:schemeClr>
                </a:solidFill>
              </a:rPr>
              <a:t>des pièces </a:t>
            </a:r>
            <a:r>
              <a:rPr lang="fr-FR" sz="2000" dirty="0" smtClean="0">
                <a:solidFill>
                  <a:schemeClr val="bg1">
                    <a:lumMod val="50000"/>
                  </a:schemeClr>
                </a:solidFill>
              </a:rPr>
              <a:t>techniques de haute précision.</a:t>
            </a:r>
            <a:endParaRPr lang="fr-FR" sz="2000" dirty="0" smtClean="0">
              <a:solidFill>
                <a:schemeClr val="bg1">
                  <a:lumMod val="50000"/>
                </a:schemeClr>
              </a:solidFill>
            </a:endParaRPr>
          </a:p>
          <a:p>
            <a:pPr marL="342900" indent="-342900" algn="just">
              <a:lnSpc>
                <a:spcPct val="80000"/>
              </a:lnSpc>
              <a:spcBef>
                <a:spcPct val="20000"/>
              </a:spcBef>
            </a:pPr>
            <a:endParaRPr lang="fr-FR" sz="2000" dirty="0" smtClean="0">
              <a:solidFill>
                <a:schemeClr val="bg1">
                  <a:lumMod val="50000"/>
                </a:schemeClr>
              </a:solidFill>
            </a:endParaRPr>
          </a:p>
          <a:p>
            <a:pPr marL="342900" indent="-342900" algn="just">
              <a:lnSpc>
                <a:spcPct val="80000"/>
              </a:lnSpc>
              <a:spcBef>
                <a:spcPct val="20000"/>
              </a:spcBef>
            </a:pPr>
            <a:endParaRPr lang="fr-FR" sz="2000" dirty="0" smtClean="0">
              <a:solidFill>
                <a:schemeClr val="bg1">
                  <a:lumMod val="50000"/>
                </a:schemeClr>
              </a:solidFill>
            </a:endParaRPr>
          </a:p>
          <a:p>
            <a:pPr marL="342900" indent="-342900" algn="just">
              <a:lnSpc>
                <a:spcPct val="80000"/>
              </a:lnSpc>
              <a:spcBef>
                <a:spcPct val="20000"/>
              </a:spcBef>
            </a:pPr>
            <a:endParaRPr lang="fr-FR" sz="2000" dirty="0" smtClean="0">
              <a:solidFill>
                <a:schemeClr val="bg1">
                  <a:lumMod val="50000"/>
                </a:schemeClr>
              </a:solidFill>
            </a:endParaRPr>
          </a:p>
          <a:p>
            <a:pPr marL="342900" indent="-342900" algn="just">
              <a:lnSpc>
                <a:spcPct val="80000"/>
              </a:lnSpc>
              <a:spcBef>
                <a:spcPct val="20000"/>
              </a:spcBef>
            </a:pPr>
            <a:r>
              <a:rPr lang="fr-FR" sz="2000" dirty="0" smtClean="0">
                <a:solidFill>
                  <a:schemeClr val="bg1">
                    <a:lumMod val="50000"/>
                  </a:schemeClr>
                </a:solidFill>
              </a:rPr>
              <a:t> </a:t>
            </a:r>
          </a:p>
          <a:p>
            <a:endParaRPr lang="fr-FR" dirty="0" smtClean="0"/>
          </a:p>
          <a:p>
            <a:r>
              <a:rPr lang="fr-FR" dirty="0" smtClean="0"/>
              <a:t>     </a:t>
            </a:r>
            <a:endParaRPr lang="fr-F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57224" y="274638"/>
            <a:ext cx="7829576" cy="439718"/>
          </a:xfrm>
        </p:spPr>
        <p:txBody>
          <a:bodyPr>
            <a:noAutofit/>
          </a:bodyPr>
          <a:lstStyle/>
          <a:p>
            <a:r>
              <a:rPr lang="fr-FR" dirty="0" smtClean="0">
                <a:solidFill>
                  <a:schemeClr val="accent1"/>
                </a:solidFill>
              </a:rPr>
              <a:t>A propos</a:t>
            </a:r>
            <a:endParaRPr lang="fr-FR" dirty="0">
              <a:solidFill>
                <a:schemeClr val="accent1"/>
              </a:solidFill>
            </a:endParaRPr>
          </a:p>
        </p:txBody>
      </p:sp>
      <p:sp>
        <p:nvSpPr>
          <p:cNvPr id="3" name="Espace réservé du contenu 2"/>
          <p:cNvSpPr>
            <a:spLocks noGrp="1"/>
          </p:cNvSpPr>
          <p:nvPr>
            <p:ph idx="1"/>
          </p:nvPr>
        </p:nvSpPr>
        <p:spPr>
          <a:xfrm>
            <a:off x="714348" y="1071546"/>
            <a:ext cx="7972452" cy="5054617"/>
          </a:xfrm>
        </p:spPr>
        <p:txBody>
          <a:bodyPr>
            <a:normAutofit/>
          </a:bodyPr>
          <a:lstStyle/>
          <a:p>
            <a:pPr>
              <a:buNone/>
            </a:pPr>
            <a:r>
              <a:rPr lang="fr-FR" sz="2400" dirty="0" smtClean="0">
                <a:solidFill>
                  <a:schemeClr val="accent6">
                    <a:lumMod val="75000"/>
                  </a:schemeClr>
                </a:solidFill>
              </a:rPr>
              <a:t>        Qui sommes-nous?     </a:t>
            </a:r>
            <a:r>
              <a:rPr lang="fr-FR" sz="2400" dirty="0" smtClean="0">
                <a:solidFill>
                  <a:schemeClr val="bg1">
                    <a:lumMod val="50000"/>
                  </a:schemeClr>
                </a:solidFill>
                <a:latin typeface="+mj-lt"/>
                <a:ea typeface="+mj-ea"/>
                <a:cs typeface="+mj-cs"/>
              </a:rPr>
              <a:t>Nos valeurs    Nos engagements </a:t>
            </a:r>
          </a:p>
          <a:p>
            <a:pPr>
              <a:buNone/>
            </a:pPr>
            <a:r>
              <a:rPr lang="fr-FR" sz="2400" dirty="0" smtClean="0">
                <a:solidFill>
                  <a:schemeClr val="bg1">
                    <a:lumMod val="50000"/>
                  </a:schemeClr>
                </a:solidFill>
                <a:latin typeface="+mj-lt"/>
                <a:ea typeface="+mj-ea"/>
                <a:cs typeface="+mj-cs"/>
              </a:rPr>
              <a:t>                                                </a:t>
            </a:r>
            <a:r>
              <a:rPr lang="fr-FR" sz="1800" dirty="0" smtClean="0">
                <a:solidFill>
                  <a:schemeClr val="accent6">
                    <a:lumMod val="75000"/>
                  </a:schemeClr>
                </a:solidFill>
              </a:rPr>
              <a:t>Qui sommes-nous?</a:t>
            </a:r>
          </a:p>
          <a:p>
            <a:pPr>
              <a:buNone/>
            </a:pPr>
            <a:r>
              <a:rPr lang="fr-FR" sz="1800" dirty="0" smtClean="0">
                <a:solidFill>
                  <a:schemeClr val="accent6">
                    <a:lumMod val="75000"/>
                  </a:schemeClr>
                </a:solidFill>
                <a:latin typeface="+mj-lt"/>
                <a:ea typeface="+mj-ea"/>
                <a:cs typeface="+mj-cs"/>
              </a:rPr>
              <a:t>                                                                </a:t>
            </a:r>
            <a:endParaRPr lang="fr-FR" sz="2400" dirty="0" smtClean="0">
              <a:solidFill>
                <a:schemeClr val="bg1">
                  <a:lumMod val="50000"/>
                </a:schemeClr>
              </a:solidFill>
              <a:latin typeface="+mj-lt"/>
              <a:ea typeface="+mj-ea"/>
              <a:cs typeface="+mj-cs"/>
            </a:endParaRPr>
          </a:p>
        </p:txBody>
      </p:sp>
      <p:cxnSp>
        <p:nvCxnSpPr>
          <p:cNvPr id="5" name="Connecteur droit 4"/>
          <p:cNvCxnSpPr/>
          <p:nvPr/>
        </p:nvCxnSpPr>
        <p:spPr>
          <a:xfrm rot="5400000">
            <a:off x="3751257" y="1320785"/>
            <a:ext cx="214314" cy="1588"/>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6" name="Connecteur droit 5"/>
          <p:cNvCxnSpPr/>
          <p:nvPr/>
        </p:nvCxnSpPr>
        <p:spPr>
          <a:xfrm rot="5400000">
            <a:off x="5537207" y="1320785"/>
            <a:ext cx="214314" cy="1588"/>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7" name="Rectangle 6"/>
          <p:cNvSpPr/>
          <p:nvPr/>
        </p:nvSpPr>
        <p:spPr>
          <a:xfrm>
            <a:off x="1000100" y="1714488"/>
            <a:ext cx="2857520" cy="3214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image</a:t>
            </a:r>
            <a:endParaRPr lang="fr-FR" dirty="0"/>
          </a:p>
        </p:txBody>
      </p:sp>
      <p:sp>
        <p:nvSpPr>
          <p:cNvPr id="9" name="ZoneTexte 8"/>
          <p:cNvSpPr txBox="1"/>
          <p:nvPr/>
        </p:nvSpPr>
        <p:spPr>
          <a:xfrm>
            <a:off x="4071934" y="2000241"/>
            <a:ext cx="4429156" cy="3631763"/>
          </a:xfrm>
          <a:prstGeom prst="rect">
            <a:avLst/>
          </a:prstGeom>
          <a:noFill/>
        </p:spPr>
        <p:txBody>
          <a:bodyPr wrap="square" rtlCol="0">
            <a:spAutoFit/>
          </a:bodyPr>
          <a:lstStyle/>
          <a:p>
            <a:pPr algn="just">
              <a:buNone/>
            </a:pPr>
            <a:r>
              <a:rPr lang="fr-FR" sz="1200" dirty="0" smtClean="0">
                <a:solidFill>
                  <a:schemeClr val="bg1">
                    <a:lumMod val="50000"/>
                  </a:schemeClr>
                </a:solidFill>
              </a:rPr>
              <a:t>Fondée sous le statut de société à responsabilité limitée, l’entreprise SIMMO est un  acteur incontournable de la construction mécanique. </a:t>
            </a:r>
          </a:p>
          <a:p>
            <a:pPr algn="just">
              <a:buNone/>
            </a:pPr>
            <a:endParaRPr lang="fr-FR" sz="1200" dirty="0" smtClean="0">
              <a:solidFill>
                <a:schemeClr val="bg1">
                  <a:lumMod val="50000"/>
                </a:schemeClr>
              </a:solidFill>
            </a:endParaRPr>
          </a:p>
          <a:p>
            <a:pPr algn="just">
              <a:buNone/>
            </a:pPr>
            <a:r>
              <a:rPr lang="fr-FR" sz="1200" dirty="0" smtClean="0">
                <a:solidFill>
                  <a:schemeClr val="bg1">
                    <a:lumMod val="50000"/>
                  </a:schemeClr>
                </a:solidFill>
              </a:rPr>
              <a:t>Nous sommes spécialisés dans l’usinage de pièces unitaires, petites et moyennes séries, ainsi que la fabrication d’ensembles mécaniques complets. L’anodisation est  aussi notre atout unique et concurrentiel. </a:t>
            </a:r>
          </a:p>
          <a:p>
            <a:pPr algn="just">
              <a:buNone/>
            </a:pPr>
            <a:r>
              <a:rPr lang="fr-FR" sz="1200" dirty="0" smtClean="0">
                <a:solidFill>
                  <a:schemeClr val="bg1">
                    <a:lumMod val="50000"/>
                  </a:schemeClr>
                </a:solidFill>
              </a:rPr>
              <a:t>   </a:t>
            </a:r>
          </a:p>
          <a:p>
            <a:pPr algn="just">
              <a:buNone/>
            </a:pPr>
            <a:r>
              <a:rPr lang="fr-FR" sz="1200" dirty="0" smtClean="0">
                <a:solidFill>
                  <a:schemeClr val="bg1">
                    <a:lumMod val="50000"/>
                  </a:schemeClr>
                </a:solidFill>
              </a:rPr>
              <a:t>Une équipe de collaborateurs motivés et qualifiés travaillent en synergie sur nos deux sites de production, pour répondre toujours efficacement et rapidement aux besoins des nos clients. </a:t>
            </a:r>
          </a:p>
          <a:p>
            <a:pPr algn="just">
              <a:buNone/>
            </a:pPr>
            <a:r>
              <a:rPr lang="fr-FR" sz="1200" dirty="0" smtClean="0">
                <a:solidFill>
                  <a:schemeClr val="bg1">
                    <a:lumMod val="50000"/>
                  </a:schemeClr>
                </a:solidFill>
              </a:rPr>
              <a:t>     </a:t>
            </a:r>
          </a:p>
          <a:p>
            <a:pPr algn="just">
              <a:buNone/>
            </a:pPr>
            <a:r>
              <a:rPr lang="fr-FR" sz="1200" dirty="0" smtClean="0">
                <a:solidFill>
                  <a:schemeClr val="bg1">
                    <a:lumMod val="50000"/>
                  </a:schemeClr>
                </a:solidFill>
              </a:rPr>
              <a:t>Ces derniers sont issus de secteurs aussi divers et variés que l’industrie pharmaceutique, aéronautique, automobile, textile et chaussures, etc.</a:t>
            </a:r>
          </a:p>
          <a:p>
            <a:pPr algn="just">
              <a:buNone/>
            </a:pPr>
            <a:endParaRPr lang="fr-FR" sz="1200" dirty="0" smtClean="0">
              <a:solidFill>
                <a:schemeClr val="bg1">
                  <a:lumMod val="50000"/>
                </a:schemeClr>
              </a:solidFill>
            </a:endParaRPr>
          </a:p>
          <a:p>
            <a:pPr algn="just">
              <a:buNone/>
            </a:pPr>
            <a:r>
              <a:rPr lang="fr-FR" sz="1200" dirty="0" smtClean="0">
                <a:solidFill>
                  <a:schemeClr val="bg1">
                    <a:lumMod val="50000"/>
                  </a:schemeClr>
                </a:solidFill>
              </a:rPr>
              <a:t>Notre usine est située à route de </a:t>
            </a:r>
            <a:r>
              <a:rPr lang="fr-FR" sz="1200" dirty="0" err="1" smtClean="0">
                <a:solidFill>
                  <a:schemeClr val="bg1">
                    <a:lumMod val="50000"/>
                  </a:schemeClr>
                </a:solidFill>
              </a:rPr>
              <a:t>mahdia</a:t>
            </a:r>
            <a:r>
              <a:rPr lang="fr-FR" sz="1200" dirty="0" smtClean="0">
                <a:solidFill>
                  <a:schemeClr val="bg1">
                    <a:lumMod val="50000"/>
                  </a:schemeClr>
                </a:solidFill>
              </a:rPr>
              <a:t> km 9.5 Sfax, ce qui étend facilement sa couverture à une vaste partie du Sfax et de la Tunisie. </a:t>
            </a:r>
          </a:p>
          <a:p>
            <a:endParaRPr lang="fr-FR"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a:xfrm>
            <a:off x="857224" y="274638"/>
            <a:ext cx="7829576" cy="439718"/>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400" b="0" i="0" u="none" strike="noStrike" kern="1200" cap="none" spc="0" normalizeH="0" baseline="0" noProof="0" dirty="0" smtClean="0">
                <a:ln>
                  <a:noFill/>
                </a:ln>
                <a:solidFill>
                  <a:schemeClr val="accent1"/>
                </a:solidFill>
                <a:effectLst/>
                <a:uLnTx/>
                <a:uFillTx/>
                <a:latin typeface="+mj-lt"/>
                <a:ea typeface="+mj-ea"/>
                <a:cs typeface="+mj-cs"/>
              </a:rPr>
              <a:t>A propos</a:t>
            </a:r>
            <a:endParaRPr kumimoji="0" lang="fr-FR" sz="4400" b="0" i="0" u="none" strike="noStrike" kern="1200" cap="none" spc="0" normalizeH="0" baseline="0" noProof="0" dirty="0">
              <a:ln>
                <a:noFill/>
              </a:ln>
              <a:solidFill>
                <a:schemeClr val="accent1"/>
              </a:solidFill>
              <a:effectLst/>
              <a:uLnTx/>
              <a:uFillTx/>
              <a:latin typeface="+mj-lt"/>
              <a:ea typeface="+mj-ea"/>
              <a:cs typeface="+mj-cs"/>
            </a:endParaRPr>
          </a:p>
        </p:txBody>
      </p:sp>
      <p:sp>
        <p:nvSpPr>
          <p:cNvPr id="5" name="Rectangle 4"/>
          <p:cNvSpPr/>
          <p:nvPr/>
        </p:nvSpPr>
        <p:spPr>
          <a:xfrm>
            <a:off x="1214414" y="1000108"/>
            <a:ext cx="7000924" cy="461665"/>
          </a:xfrm>
          <a:prstGeom prst="rect">
            <a:avLst/>
          </a:prstGeom>
        </p:spPr>
        <p:txBody>
          <a:bodyPr wrap="square">
            <a:spAutoFit/>
          </a:bodyPr>
          <a:lstStyle/>
          <a:p>
            <a:r>
              <a:rPr lang="fr-FR" sz="2400" dirty="0" smtClean="0">
                <a:solidFill>
                  <a:schemeClr val="bg1">
                    <a:lumMod val="50000"/>
                  </a:schemeClr>
                </a:solidFill>
              </a:rPr>
              <a:t>Qui sommes-nous?     </a:t>
            </a:r>
            <a:r>
              <a:rPr lang="fr-FR" sz="2400" dirty="0" smtClean="0">
                <a:solidFill>
                  <a:schemeClr val="accent6">
                    <a:lumMod val="75000"/>
                  </a:schemeClr>
                </a:solidFill>
              </a:rPr>
              <a:t>Nos valeurs    </a:t>
            </a:r>
            <a:r>
              <a:rPr lang="fr-FR" sz="2400" dirty="0" smtClean="0">
                <a:solidFill>
                  <a:schemeClr val="bg1">
                    <a:lumMod val="50000"/>
                  </a:schemeClr>
                </a:solidFill>
              </a:rPr>
              <a:t>Nos engagements </a:t>
            </a:r>
          </a:p>
        </p:txBody>
      </p:sp>
      <p:cxnSp>
        <p:nvCxnSpPr>
          <p:cNvPr id="6" name="Connecteur droit 5"/>
          <p:cNvCxnSpPr/>
          <p:nvPr/>
        </p:nvCxnSpPr>
        <p:spPr>
          <a:xfrm rot="5400000">
            <a:off x="3751257" y="1249347"/>
            <a:ext cx="214314" cy="1588"/>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7" name="Connecteur droit 6"/>
          <p:cNvCxnSpPr/>
          <p:nvPr/>
        </p:nvCxnSpPr>
        <p:spPr>
          <a:xfrm rot="5400000">
            <a:off x="5465769" y="1249347"/>
            <a:ext cx="214314" cy="1588"/>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8" name="Rectangle 7"/>
          <p:cNvSpPr/>
          <p:nvPr/>
        </p:nvSpPr>
        <p:spPr>
          <a:xfrm>
            <a:off x="1071538" y="1857364"/>
            <a:ext cx="2857520" cy="3214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image</a:t>
            </a:r>
            <a:endParaRPr lang="fr-FR" dirty="0"/>
          </a:p>
        </p:txBody>
      </p:sp>
      <p:sp>
        <p:nvSpPr>
          <p:cNvPr id="9" name="Rectangle 8"/>
          <p:cNvSpPr/>
          <p:nvPr/>
        </p:nvSpPr>
        <p:spPr>
          <a:xfrm>
            <a:off x="4071934" y="1714488"/>
            <a:ext cx="1265731" cy="369332"/>
          </a:xfrm>
          <a:prstGeom prst="rect">
            <a:avLst/>
          </a:prstGeom>
        </p:spPr>
        <p:txBody>
          <a:bodyPr wrap="none">
            <a:spAutoFit/>
          </a:bodyPr>
          <a:lstStyle/>
          <a:p>
            <a:r>
              <a:rPr lang="fr-FR" dirty="0" smtClean="0">
                <a:solidFill>
                  <a:schemeClr val="accent6">
                    <a:lumMod val="75000"/>
                  </a:schemeClr>
                </a:solidFill>
              </a:rPr>
              <a:t>Nos valeurs</a:t>
            </a:r>
            <a:endParaRPr lang="fr-FR" dirty="0">
              <a:solidFill>
                <a:schemeClr val="accent6">
                  <a:lumMod val="75000"/>
                </a:schemeClr>
              </a:solidFill>
            </a:endParaRPr>
          </a:p>
        </p:txBody>
      </p:sp>
      <p:sp>
        <p:nvSpPr>
          <p:cNvPr id="12" name="ZoneTexte 11"/>
          <p:cNvSpPr txBox="1"/>
          <p:nvPr/>
        </p:nvSpPr>
        <p:spPr>
          <a:xfrm>
            <a:off x="4071934" y="2071678"/>
            <a:ext cx="4857784" cy="3847207"/>
          </a:xfrm>
          <a:prstGeom prst="rect">
            <a:avLst/>
          </a:prstGeom>
          <a:noFill/>
        </p:spPr>
        <p:txBody>
          <a:bodyPr wrap="square" rtlCol="0">
            <a:spAutoFit/>
          </a:bodyPr>
          <a:lstStyle/>
          <a:p>
            <a:r>
              <a:rPr lang="fr-FR" sz="1400" b="1" dirty="0" smtClean="0">
                <a:solidFill>
                  <a:schemeClr val="bg1">
                    <a:lumMod val="50000"/>
                  </a:schemeClr>
                </a:solidFill>
              </a:rPr>
              <a:t>ESPRIT D’EQUIPE </a:t>
            </a:r>
          </a:p>
          <a:p>
            <a:r>
              <a:rPr lang="fr-FR" sz="1200" i="1" dirty="0" smtClean="0">
                <a:solidFill>
                  <a:schemeClr val="bg1">
                    <a:lumMod val="50000"/>
                  </a:schemeClr>
                </a:solidFill>
              </a:rPr>
              <a:t>‘’Les meilleures choses qui arrivent dans le monde de l’entreprise ne sont pas le résultat du travail d’un seul homme. C’est le travail de toute une équipe. ‘’</a:t>
            </a:r>
            <a:r>
              <a:rPr lang="fr-FR" sz="1200" dirty="0" smtClean="0">
                <a:solidFill>
                  <a:schemeClr val="bg1">
                    <a:lumMod val="50000"/>
                  </a:schemeClr>
                </a:solidFill>
              </a:rPr>
              <a:t>   Steve Jobs</a:t>
            </a:r>
          </a:p>
          <a:p>
            <a:r>
              <a:rPr lang="fr-FR" sz="1200" dirty="0" smtClean="0">
                <a:solidFill>
                  <a:schemeClr val="bg1">
                    <a:lumMod val="50000"/>
                  </a:schemeClr>
                </a:solidFill>
              </a:rPr>
              <a:t>Solidarité  -  Partage  - transmission -  complémentarité </a:t>
            </a:r>
          </a:p>
          <a:p>
            <a:endParaRPr lang="fr-FR" sz="1400" b="1" dirty="0" smtClean="0">
              <a:solidFill>
                <a:schemeClr val="bg1">
                  <a:lumMod val="50000"/>
                </a:schemeClr>
              </a:solidFill>
            </a:endParaRPr>
          </a:p>
          <a:p>
            <a:r>
              <a:rPr lang="fr-FR" sz="1400" b="1" dirty="0" smtClean="0">
                <a:solidFill>
                  <a:schemeClr val="bg1">
                    <a:lumMod val="50000"/>
                  </a:schemeClr>
                </a:solidFill>
              </a:rPr>
              <a:t>SATISFACTION CLIENT </a:t>
            </a:r>
          </a:p>
          <a:p>
            <a:r>
              <a:rPr lang="fr-FR" sz="1200" i="1" dirty="0" smtClean="0">
                <a:solidFill>
                  <a:schemeClr val="bg1">
                    <a:lumMod val="50000"/>
                  </a:schemeClr>
                </a:solidFill>
              </a:rPr>
              <a:t>‘’La meilleure des publicités est un client satisfait.’’   </a:t>
            </a:r>
            <a:r>
              <a:rPr lang="fr-FR" sz="1200" dirty="0" smtClean="0">
                <a:solidFill>
                  <a:schemeClr val="bg1">
                    <a:lumMod val="50000"/>
                  </a:schemeClr>
                </a:solidFill>
              </a:rPr>
              <a:t>Bill Gates</a:t>
            </a:r>
            <a:endParaRPr lang="fr-FR" sz="1400" dirty="0" smtClean="0">
              <a:solidFill>
                <a:schemeClr val="bg1">
                  <a:lumMod val="50000"/>
                </a:schemeClr>
              </a:solidFill>
            </a:endParaRPr>
          </a:p>
          <a:p>
            <a:r>
              <a:rPr lang="fr-FR" sz="1200" dirty="0" smtClean="0">
                <a:solidFill>
                  <a:schemeClr val="bg1">
                    <a:lumMod val="50000"/>
                  </a:schemeClr>
                </a:solidFill>
              </a:rPr>
              <a:t>Efficacité -  Service - Fiabilité  - Qualité </a:t>
            </a:r>
          </a:p>
          <a:p>
            <a:endParaRPr lang="fr-FR" sz="1400" b="1" dirty="0" smtClean="0">
              <a:solidFill>
                <a:schemeClr val="bg1">
                  <a:lumMod val="50000"/>
                </a:schemeClr>
              </a:solidFill>
            </a:endParaRPr>
          </a:p>
          <a:p>
            <a:r>
              <a:rPr lang="fr-FR" sz="1400" b="1" dirty="0" smtClean="0">
                <a:solidFill>
                  <a:schemeClr val="bg1">
                    <a:lumMod val="50000"/>
                  </a:schemeClr>
                </a:solidFill>
              </a:rPr>
              <a:t>QUALITÉ</a:t>
            </a:r>
          </a:p>
          <a:p>
            <a:r>
              <a:rPr lang="fr-FR" sz="1200" i="1" dirty="0" smtClean="0">
                <a:solidFill>
                  <a:schemeClr val="bg1">
                    <a:lumMod val="50000"/>
                  </a:schemeClr>
                </a:solidFill>
              </a:rPr>
              <a:t>‘’La qualité, ce n'est pas une réparation rapide ou temporaire, c'est un processus d'amélioration continue.’’ </a:t>
            </a:r>
            <a:r>
              <a:rPr lang="fr-FR" sz="1200" dirty="0" smtClean="0">
                <a:solidFill>
                  <a:schemeClr val="bg1">
                    <a:lumMod val="50000"/>
                  </a:schemeClr>
                </a:solidFill>
              </a:rPr>
              <a:t>A. Feigenbaum</a:t>
            </a:r>
          </a:p>
          <a:p>
            <a:r>
              <a:rPr lang="fr-FR" sz="1200" dirty="0" smtClean="0">
                <a:solidFill>
                  <a:schemeClr val="bg1">
                    <a:lumMod val="50000"/>
                  </a:schemeClr>
                </a:solidFill>
              </a:rPr>
              <a:t>Pragmatisme  -  Rigueur  -  Expertise – Professionnalisme   </a:t>
            </a:r>
          </a:p>
          <a:p>
            <a:endParaRPr lang="fr-FR" sz="1400" b="1" dirty="0" smtClean="0">
              <a:solidFill>
                <a:schemeClr val="bg1">
                  <a:lumMod val="50000"/>
                </a:schemeClr>
              </a:solidFill>
            </a:endParaRPr>
          </a:p>
          <a:p>
            <a:r>
              <a:rPr lang="fr-FR" sz="1400" b="1" dirty="0" smtClean="0">
                <a:solidFill>
                  <a:schemeClr val="bg1">
                    <a:lumMod val="50000"/>
                  </a:schemeClr>
                </a:solidFill>
              </a:rPr>
              <a:t>INNOVATION </a:t>
            </a:r>
          </a:p>
          <a:p>
            <a:r>
              <a:rPr lang="fr-FR" sz="1200" i="1" dirty="0" smtClean="0">
                <a:solidFill>
                  <a:schemeClr val="bg1">
                    <a:lumMod val="50000"/>
                  </a:schemeClr>
                </a:solidFill>
              </a:rPr>
              <a:t>  ‘’Nos seules limites sont celles que l’on se fixe ! ’’</a:t>
            </a:r>
          </a:p>
          <a:p>
            <a:r>
              <a:rPr lang="fr-FR" sz="1200" dirty="0" smtClean="0">
                <a:solidFill>
                  <a:schemeClr val="bg1">
                    <a:lumMod val="50000"/>
                  </a:schemeClr>
                </a:solidFill>
              </a:rPr>
              <a:t>Développement  -  créativité – modernité  </a:t>
            </a:r>
          </a:p>
          <a:p>
            <a:endParaRPr lang="fr-FR" sz="1400" b="1"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85786" y="274638"/>
            <a:ext cx="7901014" cy="654032"/>
          </a:xfrm>
        </p:spPr>
        <p:txBody>
          <a:bodyPr>
            <a:normAutofit fontScale="90000"/>
          </a:bodyPr>
          <a:lstStyle/>
          <a:p>
            <a:pPr lvl="0"/>
            <a:r>
              <a:rPr lang="fr-FR" dirty="0" smtClean="0">
                <a:solidFill>
                  <a:schemeClr val="accent1"/>
                </a:solidFill>
              </a:rPr>
              <a:t/>
            </a:r>
            <a:br>
              <a:rPr lang="fr-FR" dirty="0" smtClean="0">
                <a:solidFill>
                  <a:schemeClr val="accent1"/>
                </a:solidFill>
              </a:rPr>
            </a:br>
            <a:r>
              <a:rPr lang="fr-FR" dirty="0" smtClean="0">
                <a:solidFill>
                  <a:schemeClr val="accent1"/>
                </a:solidFill>
              </a:rPr>
              <a:t>A propos</a:t>
            </a:r>
            <a:br>
              <a:rPr lang="fr-FR" dirty="0" smtClean="0">
                <a:solidFill>
                  <a:schemeClr val="accent1"/>
                </a:solidFill>
              </a:rPr>
            </a:br>
            <a:endParaRPr lang="fr-FR" dirty="0"/>
          </a:p>
        </p:txBody>
      </p:sp>
      <p:sp>
        <p:nvSpPr>
          <p:cNvPr id="3" name="Espace réservé du contenu 2"/>
          <p:cNvSpPr>
            <a:spLocks noGrp="1"/>
          </p:cNvSpPr>
          <p:nvPr>
            <p:ph idx="1"/>
          </p:nvPr>
        </p:nvSpPr>
        <p:spPr>
          <a:xfrm>
            <a:off x="500034" y="785794"/>
            <a:ext cx="8186766" cy="5340369"/>
          </a:xfrm>
        </p:spPr>
        <p:txBody>
          <a:bodyPr>
            <a:normAutofit/>
          </a:bodyPr>
          <a:lstStyle/>
          <a:p>
            <a:pPr>
              <a:buNone/>
            </a:pPr>
            <a:r>
              <a:rPr lang="fr-FR" sz="2400" dirty="0" smtClean="0">
                <a:solidFill>
                  <a:schemeClr val="bg1">
                    <a:lumMod val="50000"/>
                  </a:schemeClr>
                </a:solidFill>
              </a:rPr>
              <a:t>          </a:t>
            </a:r>
          </a:p>
          <a:p>
            <a:pPr>
              <a:buNone/>
            </a:pPr>
            <a:r>
              <a:rPr lang="fr-FR" sz="2400" dirty="0" smtClean="0">
                <a:solidFill>
                  <a:schemeClr val="bg1">
                    <a:lumMod val="50000"/>
                  </a:schemeClr>
                </a:solidFill>
              </a:rPr>
              <a:t> Qui sommes-nous?     Nos valeurs    </a:t>
            </a:r>
            <a:r>
              <a:rPr lang="fr-FR" sz="2800" dirty="0" smtClean="0">
                <a:solidFill>
                  <a:schemeClr val="accent6">
                    <a:lumMod val="75000"/>
                  </a:schemeClr>
                </a:solidFill>
              </a:rPr>
              <a:t>Nos engagements</a:t>
            </a:r>
          </a:p>
          <a:p>
            <a:pPr>
              <a:buNone/>
            </a:pPr>
            <a:r>
              <a:rPr lang="fr-FR" sz="2800" dirty="0" smtClean="0">
                <a:solidFill>
                  <a:schemeClr val="accent6">
                    <a:lumMod val="75000"/>
                  </a:schemeClr>
                </a:solidFill>
              </a:rPr>
              <a:t>                                              </a:t>
            </a:r>
            <a:r>
              <a:rPr lang="fr-FR" sz="1800" dirty="0" smtClean="0">
                <a:solidFill>
                  <a:schemeClr val="accent6">
                    <a:lumMod val="75000"/>
                  </a:schemeClr>
                </a:solidFill>
              </a:rPr>
              <a:t>Nos engagements</a:t>
            </a:r>
          </a:p>
          <a:p>
            <a:pPr>
              <a:buNone/>
            </a:pPr>
            <a:r>
              <a:rPr lang="fr-FR" sz="1800" dirty="0" smtClean="0">
                <a:solidFill>
                  <a:schemeClr val="accent6">
                    <a:lumMod val="75000"/>
                  </a:schemeClr>
                </a:solidFill>
              </a:rPr>
              <a:t>                                                                        </a:t>
            </a:r>
          </a:p>
          <a:p>
            <a:pPr>
              <a:buNone/>
            </a:pPr>
            <a:endParaRPr lang="fr-FR" sz="2800" dirty="0" smtClean="0">
              <a:solidFill>
                <a:schemeClr val="accent6">
                  <a:lumMod val="75000"/>
                </a:schemeClr>
              </a:solidFill>
            </a:endParaRPr>
          </a:p>
        </p:txBody>
      </p:sp>
      <p:cxnSp>
        <p:nvCxnSpPr>
          <p:cNvPr id="4" name="Connecteur droit 3"/>
          <p:cNvCxnSpPr/>
          <p:nvPr/>
        </p:nvCxnSpPr>
        <p:spPr>
          <a:xfrm rot="5400000">
            <a:off x="3108315" y="1535099"/>
            <a:ext cx="214314" cy="1588"/>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5" name="Connecteur droit 4"/>
          <p:cNvCxnSpPr/>
          <p:nvPr/>
        </p:nvCxnSpPr>
        <p:spPr>
          <a:xfrm rot="5400000">
            <a:off x="4822827" y="1535099"/>
            <a:ext cx="214314" cy="1588"/>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6" name="Rectangle 5"/>
          <p:cNvSpPr/>
          <p:nvPr/>
        </p:nvSpPr>
        <p:spPr>
          <a:xfrm>
            <a:off x="1214414" y="2000240"/>
            <a:ext cx="2857520" cy="3214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image</a:t>
            </a:r>
            <a:endParaRPr lang="fr-FR" dirty="0"/>
          </a:p>
        </p:txBody>
      </p:sp>
      <p:sp>
        <p:nvSpPr>
          <p:cNvPr id="7" name="ZoneTexte 6"/>
          <p:cNvSpPr txBox="1"/>
          <p:nvPr/>
        </p:nvSpPr>
        <p:spPr>
          <a:xfrm>
            <a:off x="4214810" y="2285992"/>
            <a:ext cx="4286280" cy="1846659"/>
          </a:xfrm>
          <a:prstGeom prst="rect">
            <a:avLst/>
          </a:prstGeom>
          <a:noFill/>
        </p:spPr>
        <p:txBody>
          <a:bodyPr wrap="square" rtlCol="0">
            <a:spAutoFit/>
          </a:bodyPr>
          <a:lstStyle/>
          <a:p>
            <a:pPr algn="just"/>
            <a:r>
              <a:rPr lang="fr-FR" sz="1200" dirty="0" smtClean="0">
                <a:solidFill>
                  <a:schemeClr val="bg1">
                    <a:lumMod val="50000"/>
                  </a:schemeClr>
                </a:solidFill>
              </a:rPr>
              <a:t>Nous respectons à 100% les délais de livraison demandés par nos clients. </a:t>
            </a:r>
          </a:p>
          <a:p>
            <a:pPr algn="just"/>
            <a:endParaRPr lang="fr-FR" sz="1200" dirty="0" smtClean="0">
              <a:solidFill>
                <a:schemeClr val="bg1">
                  <a:lumMod val="50000"/>
                </a:schemeClr>
              </a:solidFill>
            </a:endParaRPr>
          </a:p>
          <a:p>
            <a:pPr algn="just"/>
            <a:r>
              <a:rPr lang="fr-FR" sz="1200" dirty="0" smtClean="0">
                <a:solidFill>
                  <a:schemeClr val="bg1">
                    <a:lumMod val="50000"/>
                  </a:schemeClr>
                </a:solidFill>
              </a:rPr>
              <a:t>Toujours à l’écoute de nos clients,  nous comprenons leurs exigences et nous agissons, par suite pour les satisfaire. </a:t>
            </a:r>
          </a:p>
          <a:p>
            <a:pPr algn="just"/>
            <a:endParaRPr lang="fr-FR" sz="1200" dirty="0" smtClean="0">
              <a:solidFill>
                <a:schemeClr val="bg1">
                  <a:lumMod val="50000"/>
                </a:schemeClr>
              </a:solidFill>
            </a:endParaRPr>
          </a:p>
          <a:p>
            <a:pPr algn="just"/>
            <a:r>
              <a:rPr lang="fr-FR" sz="1200" dirty="0" smtClean="0">
                <a:solidFill>
                  <a:schemeClr val="bg1">
                    <a:lumMod val="50000"/>
                  </a:schemeClr>
                </a:solidFill>
              </a:rPr>
              <a:t>Nous nous engageons à travailler en toute sécurité et respect pour l’environnement.   </a:t>
            </a:r>
          </a:p>
          <a:p>
            <a:r>
              <a:rPr lang="fr-FR" dirty="0" smtClean="0"/>
              <a:t> </a:t>
            </a:r>
            <a:endParaRPr lang="fr-FR"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C:\Users\COMPAQ\Desktop\2.png"/>
          <p:cNvPicPr>
            <a:picLocks noChangeAspect="1" noChangeArrowheads="1"/>
          </p:cNvPicPr>
          <p:nvPr/>
        </p:nvPicPr>
        <p:blipFill>
          <a:blip r:embed="rId2" cstate="print"/>
          <a:srcRect/>
          <a:stretch>
            <a:fillRect/>
          </a:stretch>
        </p:blipFill>
        <p:spPr bwMode="auto">
          <a:xfrm>
            <a:off x="-142908" y="0"/>
            <a:ext cx="2857520" cy="1721521"/>
          </a:xfrm>
          <a:prstGeom prst="rect">
            <a:avLst/>
          </a:prstGeom>
          <a:noFill/>
        </p:spPr>
      </p:pic>
      <p:sp>
        <p:nvSpPr>
          <p:cNvPr id="7" name="ZoneTexte 6"/>
          <p:cNvSpPr txBox="1"/>
          <p:nvPr/>
        </p:nvSpPr>
        <p:spPr>
          <a:xfrm>
            <a:off x="2000200" y="1000108"/>
            <a:ext cx="7143800" cy="338554"/>
          </a:xfrm>
          <a:prstGeom prst="rect">
            <a:avLst/>
          </a:prstGeom>
          <a:noFill/>
        </p:spPr>
        <p:txBody>
          <a:bodyPr wrap="square" rtlCol="0">
            <a:spAutoFit/>
          </a:bodyPr>
          <a:lstStyle/>
          <a:p>
            <a:r>
              <a:rPr lang="fr-FR" sz="1600" dirty="0" smtClean="0">
                <a:solidFill>
                  <a:schemeClr val="accent1">
                    <a:lumMod val="75000"/>
                  </a:schemeClr>
                </a:solidFill>
                <a:latin typeface="Adobe Pi Std" pitchFamily="82" charset="0"/>
              </a:rPr>
              <a:t>ACCUEIL</a:t>
            </a:r>
            <a:r>
              <a:rPr lang="fr-FR" sz="1600" dirty="0" smtClean="0">
                <a:solidFill>
                  <a:schemeClr val="accent1">
                    <a:lumMod val="75000"/>
                  </a:schemeClr>
                </a:solidFill>
              </a:rPr>
              <a:t> </a:t>
            </a:r>
            <a:r>
              <a:rPr lang="fr-FR" sz="1600" dirty="0" smtClean="0">
                <a:solidFill>
                  <a:schemeClr val="accent1">
                    <a:lumMod val="75000"/>
                  </a:schemeClr>
                </a:solidFill>
                <a:latin typeface="Adobe Pi Std" pitchFamily="82" charset="0"/>
              </a:rPr>
              <a:t>A PROPOS NOS SERVICES NOS MOYENS RECRUTEMENT CONTACT </a:t>
            </a:r>
            <a:endParaRPr lang="fr-FR" sz="1600" dirty="0">
              <a:solidFill>
                <a:schemeClr val="accent1">
                  <a:lumMod val="75000"/>
                </a:schemeClr>
              </a:solidFill>
              <a:latin typeface="Adobe Pi Std" pitchFamily="82" charset="0"/>
            </a:endParaRPr>
          </a:p>
        </p:txBody>
      </p:sp>
      <p:cxnSp>
        <p:nvCxnSpPr>
          <p:cNvPr id="8" name="Connecteur droit 7"/>
          <p:cNvCxnSpPr/>
          <p:nvPr/>
        </p:nvCxnSpPr>
        <p:spPr>
          <a:xfrm rot="5400000">
            <a:off x="2715406" y="1213628"/>
            <a:ext cx="285752" cy="1588"/>
          </a:xfrm>
          <a:prstGeom prst="line">
            <a:avLst/>
          </a:prstGeom>
        </p:spPr>
        <p:style>
          <a:lnRef idx="1">
            <a:schemeClr val="accent6"/>
          </a:lnRef>
          <a:fillRef idx="0">
            <a:schemeClr val="accent6"/>
          </a:fillRef>
          <a:effectRef idx="0">
            <a:schemeClr val="accent6"/>
          </a:effectRef>
          <a:fontRef idx="minor">
            <a:schemeClr val="tx1"/>
          </a:fontRef>
        </p:style>
      </p:cxnSp>
      <p:cxnSp>
        <p:nvCxnSpPr>
          <p:cNvPr id="9" name="Connecteur droit 8"/>
          <p:cNvCxnSpPr/>
          <p:nvPr/>
        </p:nvCxnSpPr>
        <p:spPr>
          <a:xfrm rot="5400000">
            <a:off x="5144298" y="1213628"/>
            <a:ext cx="285752" cy="1588"/>
          </a:xfrm>
          <a:prstGeom prst="line">
            <a:avLst/>
          </a:prstGeom>
        </p:spPr>
        <p:style>
          <a:lnRef idx="1">
            <a:schemeClr val="accent6"/>
          </a:lnRef>
          <a:fillRef idx="0">
            <a:schemeClr val="accent6"/>
          </a:fillRef>
          <a:effectRef idx="0">
            <a:schemeClr val="accent6"/>
          </a:effectRef>
          <a:fontRef idx="minor">
            <a:schemeClr val="tx1"/>
          </a:fontRef>
        </p:style>
      </p:cxnSp>
      <p:cxnSp>
        <p:nvCxnSpPr>
          <p:cNvPr id="10" name="Connecteur droit 9"/>
          <p:cNvCxnSpPr/>
          <p:nvPr/>
        </p:nvCxnSpPr>
        <p:spPr>
          <a:xfrm rot="5400000">
            <a:off x="6430182" y="1213628"/>
            <a:ext cx="285752" cy="1588"/>
          </a:xfrm>
          <a:prstGeom prst="line">
            <a:avLst/>
          </a:prstGeom>
        </p:spPr>
        <p:style>
          <a:lnRef idx="1">
            <a:schemeClr val="accent6"/>
          </a:lnRef>
          <a:fillRef idx="0">
            <a:schemeClr val="accent6"/>
          </a:fillRef>
          <a:effectRef idx="0">
            <a:schemeClr val="accent6"/>
          </a:effectRef>
          <a:fontRef idx="minor">
            <a:schemeClr val="tx1"/>
          </a:fontRef>
        </p:style>
      </p:cxnSp>
      <p:cxnSp>
        <p:nvCxnSpPr>
          <p:cNvPr id="11" name="Connecteur droit 10"/>
          <p:cNvCxnSpPr/>
          <p:nvPr/>
        </p:nvCxnSpPr>
        <p:spPr>
          <a:xfrm rot="5400000">
            <a:off x="7930380" y="1213628"/>
            <a:ext cx="285752" cy="1588"/>
          </a:xfrm>
          <a:prstGeom prst="line">
            <a:avLst/>
          </a:prstGeom>
        </p:spPr>
        <p:style>
          <a:lnRef idx="1">
            <a:schemeClr val="accent6"/>
          </a:lnRef>
          <a:fillRef idx="0">
            <a:schemeClr val="accent6"/>
          </a:fillRef>
          <a:effectRef idx="0">
            <a:schemeClr val="accent6"/>
          </a:effectRef>
          <a:fontRef idx="minor">
            <a:schemeClr val="tx1"/>
          </a:fontRef>
        </p:style>
      </p:cxnSp>
      <p:cxnSp>
        <p:nvCxnSpPr>
          <p:cNvPr id="12" name="Connecteur droit 11"/>
          <p:cNvCxnSpPr/>
          <p:nvPr/>
        </p:nvCxnSpPr>
        <p:spPr>
          <a:xfrm rot="5400000">
            <a:off x="3715538" y="1213628"/>
            <a:ext cx="285752" cy="1588"/>
          </a:xfrm>
          <a:prstGeom prst="line">
            <a:avLst/>
          </a:prstGeom>
        </p:spPr>
        <p:style>
          <a:lnRef idx="1">
            <a:schemeClr val="accent6"/>
          </a:lnRef>
          <a:fillRef idx="0">
            <a:schemeClr val="accent6"/>
          </a:fillRef>
          <a:effectRef idx="0">
            <a:schemeClr val="accent6"/>
          </a:effectRef>
          <a:fontRef idx="minor">
            <a:schemeClr val="tx1"/>
          </a:fontRef>
        </p:style>
      </p:cxnSp>
      <p:sp>
        <p:nvSpPr>
          <p:cNvPr id="13" name="Rectangle 12"/>
          <p:cNvSpPr/>
          <p:nvPr/>
        </p:nvSpPr>
        <p:spPr>
          <a:xfrm>
            <a:off x="5572132" y="142852"/>
            <a:ext cx="3357554" cy="785818"/>
          </a:xfrm>
          <a:prstGeom prst="rect">
            <a:avLst/>
          </a:prstGeom>
          <a:gradFill flip="none" rotWithShape="1">
            <a:gsLst>
              <a:gs pos="0">
                <a:schemeClr val="accent1">
                  <a:lumMod val="75000"/>
                  <a:tint val="66000"/>
                  <a:satMod val="160000"/>
                </a:schemeClr>
              </a:gs>
              <a:gs pos="50000">
                <a:schemeClr val="accent1">
                  <a:lumMod val="75000"/>
                  <a:tint val="44500"/>
                  <a:satMod val="160000"/>
                </a:schemeClr>
              </a:gs>
              <a:gs pos="100000">
                <a:schemeClr val="accent1">
                  <a:lumMod val="75000"/>
                  <a:tint val="23500"/>
                  <a:satMod val="160000"/>
                </a:schemeClr>
              </a:gs>
            </a:gsLst>
            <a:lin ang="108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200" dirty="0" smtClean="0">
              <a:solidFill>
                <a:schemeClr val="accent1">
                  <a:lumMod val="75000"/>
                </a:schemeClr>
              </a:solidFill>
            </a:endParaRPr>
          </a:p>
        </p:txBody>
      </p:sp>
      <p:sp>
        <p:nvSpPr>
          <p:cNvPr id="14" name="ZoneTexte 13"/>
          <p:cNvSpPr txBox="1"/>
          <p:nvPr/>
        </p:nvSpPr>
        <p:spPr>
          <a:xfrm>
            <a:off x="6500826" y="142852"/>
            <a:ext cx="2428892" cy="285752"/>
          </a:xfrm>
          <a:prstGeom prst="rect">
            <a:avLst/>
          </a:prstGeom>
          <a:noFill/>
        </p:spPr>
        <p:txBody>
          <a:bodyPr wrap="square" rtlCol="0">
            <a:spAutoFit/>
          </a:bodyPr>
          <a:lstStyle/>
          <a:p>
            <a:r>
              <a:rPr lang="fr-FR" sz="1200" dirty="0" smtClean="0">
                <a:solidFill>
                  <a:schemeClr val="tx2">
                    <a:lumMod val="75000"/>
                  </a:schemeClr>
                </a:solidFill>
              </a:rPr>
              <a:t>(+216) 74832120  /  54808808</a:t>
            </a:r>
            <a:endParaRPr lang="fr-FR" sz="1200" dirty="0">
              <a:solidFill>
                <a:schemeClr val="tx2">
                  <a:lumMod val="75000"/>
                </a:schemeClr>
              </a:solidFill>
            </a:endParaRPr>
          </a:p>
        </p:txBody>
      </p:sp>
      <p:sp>
        <p:nvSpPr>
          <p:cNvPr id="15" name="ZoneTexte 14"/>
          <p:cNvSpPr txBox="1"/>
          <p:nvPr/>
        </p:nvSpPr>
        <p:spPr>
          <a:xfrm>
            <a:off x="6500826" y="357166"/>
            <a:ext cx="2643174" cy="461665"/>
          </a:xfrm>
          <a:prstGeom prst="rect">
            <a:avLst/>
          </a:prstGeom>
          <a:noFill/>
        </p:spPr>
        <p:txBody>
          <a:bodyPr wrap="square" rtlCol="0">
            <a:spAutoFit/>
          </a:bodyPr>
          <a:lstStyle/>
          <a:p>
            <a:r>
              <a:rPr lang="fr-FR" sz="1200" dirty="0" smtClean="0">
                <a:solidFill>
                  <a:schemeClr val="tx2">
                    <a:lumMod val="75000"/>
                  </a:schemeClr>
                </a:solidFill>
              </a:rPr>
              <a:t>commercial@simmo-company.com          mahdi.walha@simmo-company.com</a:t>
            </a:r>
          </a:p>
        </p:txBody>
      </p:sp>
      <p:pic>
        <p:nvPicPr>
          <p:cNvPr id="16" name="Picture 3" descr="C:\Users\COMPAQ\AppData\Local\Microsoft\Windows\Temporary Internet Files\Content.IE5\E7RC03LA\1024px-Telephone_icon_blue_gradient.svg[1].png"/>
          <p:cNvPicPr>
            <a:picLocks noChangeAspect="1" noChangeArrowheads="1"/>
          </p:cNvPicPr>
          <p:nvPr/>
        </p:nvPicPr>
        <p:blipFill>
          <a:blip r:embed="rId3" cstate="print"/>
          <a:srcRect/>
          <a:stretch>
            <a:fillRect/>
          </a:stretch>
        </p:blipFill>
        <p:spPr bwMode="auto">
          <a:xfrm>
            <a:off x="6143636" y="214290"/>
            <a:ext cx="214314" cy="214314"/>
          </a:xfrm>
          <a:prstGeom prst="rect">
            <a:avLst/>
          </a:prstGeom>
          <a:noFill/>
        </p:spPr>
      </p:pic>
      <p:pic>
        <p:nvPicPr>
          <p:cNvPr id="17" name="Picture 5" descr="C:\Users\COMPAQ\AppData\Local\Microsoft\Windows\Temporary Internet Files\Content.IE5\9J61XITA\768px-Email_Silk.svg[1].png"/>
          <p:cNvPicPr>
            <a:picLocks noChangeAspect="1" noChangeArrowheads="1"/>
          </p:cNvPicPr>
          <p:nvPr/>
        </p:nvPicPr>
        <p:blipFill>
          <a:blip r:embed="rId4" cstate="print"/>
          <a:srcRect/>
          <a:stretch>
            <a:fillRect/>
          </a:stretch>
        </p:blipFill>
        <p:spPr bwMode="auto">
          <a:xfrm flipH="1">
            <a:off x="6143636" y="500042"/>
            <a:ext cx="214314" cy="285752"/>
          </a:xfrm>
          <a:prstGeom prst="rect">
            <a:avLst/>
          </a:prstGeom>
          <a:noFill/>
        </p:spPr>
      </p:pic>
      <p:pic>
        <p:nvPicPr>
          <p:cNvPr id="18" name="Picture 13" descr="C:\Users\COMPAQ\AppData\Local\Microsoft\Windows\Temporary Internet Files\Content.IE5\03EM3SSP\1200px-F_icon.svg[1].png"/>
          <p:cNvPicPr>
            <a:picLocks noChangeAspect="1" noChangeArrowheads="1"/>
          </p:cNvPicPr>
          <p:nvPr/>
        </p:nvPicPr>
        <p:blipFill>
          <a:blip r:embed="rId5" cstate="print"/>
          <a:srcRect/>
          <a:stretch>
            <a:fillRect/>
          </a:stretch>
        </p:blipFill>
        <p:spPr bwMode="auto">
          <a:xfrm>
            <a:off x="5786446" y="214290"/>
            <a:ext cx="214290" cy="214290"/>
          </a:xfrm>
          <a:prstGeom prst="rect">
            <a:avLst/>
          </a:prstGeom>
          <a:noFill/>
        </p:spPr>
      </p:pic>
      <p:pic>
        <p:nvPicPr>
          <p:cNvPr id="19" name="Picture 18" descr="C:\Users\COMPAQ\AppData\Local\Microsoft\Windows\Temporary Internet Files\Content.IE5\V6MVV1F2\linkedin-icon[1].png"/>
          <p:cNvPicPr>
            <a:picLocks noChangeAspect="1" noChangeArrowheads="1"/>
          </p:cNvPicPr>
          <p:nvPr/>
        </p:nvPicPr>
        <p:blipFill>
          <a:blip r:embed="rId6" cstate="print"/>
          <a:srcRect/>
          <a:stretch>
            <a:fillRect/>
          </a:stretch>
        </p:blipFill>
        <p:spPr bwMode="auto">
          <a:xfrm>
            <a:off x="5786446" y="500042"/>
            <a:ext cx="214314" cy="214314"/>
          </a:xfrm>
          <a:prstGeom prst="rect">
            <a:avLst/>
          </a:prstGeom>
          <a:noFill/>
        </p:spPr>
      </p:pic>
      <p:graphicFrame>
        <p:nvGraphicFramePr>
          <p:cNvPr id="23" name="Tableau 22"/>
          <p:cNvGraphicFramePr>
            <a:graphicFrameLocks noGrp="1"/>
          </p:cNvGraphicFramePr>
          <p:nvPr/>
        </p:nvGraphicFramePr>
        <p:xfrm>
          <a:off x="3857620" y="1428736"/>
          <a:ext cx="2571768" cy="2225040"/>
        </p:xfrm>
        <a:graphic>
          <a:graphicData uri="http://schemas.openxmlformats.org/drawingml/2006/table">
            <a:tbl>
              <a:tblPr>
                <a:tableStyleId>{2D5ABB26-0587-4C30-8999-92F81FD0307C}</a:tableStyleId>
              </a:tblPr>
              <a:tblGrid>
                <a:gridCol w="2571768"/>
              </a:tblGrid>
              <a:tr h="370840">
                <a:tc>
                  <a:txBody>
                    <a:bodyPr/>
                    <a:lstStyle/>
                    <a:p>
                      <a:r>
                        <a:rPr lang="fr-FR" sz="1100" b="0" baseline="0" dirty="0" smtClean="0">
                          <a:solidFill>
                            <a:schemeClr val="tx1">
                              <a:lumMod val="65000"/>
                              <a:lumOff val="35000"/>
                            </a:schemeClr>
                          </a:solidFill>
                          <a:latin typeface="+mj-lt"/>
                        </a:rPr>
                        <a:t>É</a:t>
                      </a:r>
                      <a:r>
                        <a:rPr lang="fr-FR" sz="1100" b="0" dirty="0" smtClean="0">
                          <a:solidFill>
                            <a:schemeClr val="tx1">
                              <a:lumMod val="65000"/>
                              <a:lumOff val="35000"/>
                            </a:schemeClr>
                          </a:solidFill>
                          <a:latin typeface="+mj-lt"/>
                        </a:rPr>
                        <a:t>TUDE</a:t>
                      </a:r>
                      <a:r>
                        <a:rPr lang="fr-FR" sz="1100" b="0" baseline="0" dirty="0" smtClean="0">
                          <a:solidFill>
                            <a:schemeClr val="tx1">
                              <a:lumMod val="65000"/>
                              <a:lumOff val="35000"/>
                            </a:schemeClr>
                          </a:solidFill>
                          <a:latin typeface="+mj-lt"/>
                        </a:rPr>
                        <a:t> ET CONCEPTION </a:t>
                      </a:r>
                      <a:endParaRPr lang="fr-FR" sz="1100" b="0" dirty="0">
                        <a:solidFill>
                          <a:schemeClr val="tx1">
                            <a:lumMod val="65000"/>
                            <a:lumOff val="35000"/>
                          </a:schemeClr>
                        </a:solidFill>
                        <a:latin typeface="+mj-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r>
              <a:tr h="370840">
                <a:tc>
                  <a:txBody>
                    <a:bodyPr/>
                    <a:lstStyle/>
                    <a:p>
                      <a:r>
                        <a:rPr lang="fr-FR" sz="1100" b="0" dirty="0" smtClean="0">
                          <a:solidFill>
                            <a:schemeClr val="tx1">
                              <a:lumMod val="65000"/>
                              <a:lumOff val="35000"/>
                            </a:schemeClr>
                          </a:solidFill>
                          <a:latin typeface="+mj-lt"/>
                        </a:rPr>
                        <a:t>BUREAU</a:t>
                      </a:r>
                      <a:r>
                        <a:rPr lang="fr-FR" sz="1100" b="0" baseline="0" dirty="0" smtClean="0">
                          <a:solidFill>
                            <a:schemeClr val="tx1">
                              <a:lumMod val="65000"/>
                              <a:lumOff val="35000"/>
                            </a:schemeClr>
                          </a:solidFill>
                          <a:latin typeface="+mj-lt"/>
                        </a:rPr>
                        <a:t> DE MÉTHODE </a:t>
                      </a:r>
                      <a:endParaRPr lang="fr-FR" sz="1100" b="0" dirty="0">
                        <a:solidFill>
                          <a:schemeClr val="tx1">
                            <a:lumMod val="65000"/>
                            <a:lumOff val="35000"/>
                          </a:schemeClr>
                        </a:solidFill>
                        <a:latin typeface="+mj-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r>
              <a:tr h="370840">
                <a:tc>
                  <a:txBody>
                    <a:bodyPr/>
                    <a:lstStyle/>
                    <a:p>
                      <a:r>
                        <a:rPr lang="fr-FR" sz="1100" b="0" dirty="0" smtClean="0">
                          <a:solidFill>
                            <a:schemeClr val="tx1">
                              <a:lumMod val="65000"/>
                              <a:lumOff val="35000"/>
                            </a:schemeClr>
                          </a:solidFill>
                          <a:latin typeface="+mj-lt"/>
                        </a:rPr>
                        <a:t>FABRICATION</a:t>
                      </a:r>
                      <a:r>
                        <a:rPr lang="fr-FR" sz="1100" b="0" baseline="0" dirty="0" smtClean="0">
                          <a:solidFill>
                            <a:schemeClr val="tx1">
                              <a:lumMod val="65000"/>
                              <a:lumOff val="35000"/>
                            </a:schemeClr>
                          </a:solidFill>
                          <a:latin typeface="+mj-lt"/>
                        </a:rPr>
                        <a:t> MÉCANIQUE</a:t>
                      </a:r>
                      <a:endParaRPr lang="fr-FR" sz="1100" b="0" dirty="0">
                        <a:ln>
                          <a:solidFill>
                            <a:schemeClr val="accent2"/>
                          </a:solidFill>
                        </a:ln>
                        <a:solidFill>
                          <a:schemeClr val="tx1">
                            <a:lumMod val="65000"/>
                            <a:lumOff val="35000"/>
                          </a:schemeClr>
                        </a:solidFill>
                        <a:latin typeface="+mj-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r>
              <a:tr h="370840">
                <a:tc>
                  <a:txBody>
                    <a:bodyPr/>
                    <a:lstStyle/>
                    <a:p>
                      <a:r>
                        <a:rPr lang="fr-FR" sz="1100" b="0" dirty="0" smtClean="0">
                          <a:solidFill>
                            <a:schemeClr val="tx1">
                              <a:lumMod val="65000"/>
                              <a:lumOff val="35000"/>
                            </a:schemeClr>
                          </a:solidFill>
                          <a:latin typeface="+mj-lt"/>
                        </a:rPr>
                        <a:t>ANODISATION</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lumMod val="40000"/>
                        <a:lumOff val="60000"/>
                      </a:schemeClr>
                    </a:solidFill>
                  </a:tcPr>
                </a:tc>
              </a:tr>
              <a:tr h="370840">
                <a:tc>
                  <a:txBody>
                    <a:bodyPr/>
                    <a:lstStyle/>
                    <a:p>
                      <a:r>
                        <a:rPr lang="fr-FR" sz="1100" b="0" dirty="0" smtClean="0">
                          <a:solidFill>
                            <a:schemeClr val="tx1">
                              <a:lumMod val="65000"/>
                              <a:lumOff val="35000"/>
                            </a:schemeClr>
                          </a:solidFill>
                          <a:latin typeface="+mj-lt"/>
                        </a:rPr>
                        <a:t>VENTE</a:t>
                      </a:r>
                      <a:r>
                        <a:rPr lang="fr-FR" sz="1100" b="0" baseline="0" dirty="0" smtClean="0">
                          <a:solidFill>
                            <a:schemeClr val="tx1">
                              <a:lumMod val="65000"/>
                              <a:lumOff val="35000"/>
                            </a:schemeClr>
                          </a:solidFill>
                          <a:latin typeface="+mj-lt"/>
                        </a:rPr>
                        <a:t> OUTILLAGES/ MACHINES CNC</a:t>
                      </a:r>
                      <a:endParaRPr lang="fr-FR" sz="1100" b="0" dirty="0">
                        <a:solidFill>
                          <a:schemeClr val="tx1">
                            <a:lumMod val="65000"/>
                            <a:lumOff val="35000"/>
                          </a:schemeClr>
                        </a:solidFill>
                        <a:latin typeface="+mj-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r>
              <a:tr h="370840">
                <a:tc>
                  <a:txBody>
                    <a:bodyPr/>
                    <a:lstStyle/>
                    <a:p>
                      <a:r>
                        <a:rPr lang="fr-FR" sz="1100" b="0" dirty="0" smtClean="0">
                          <a:solidFill>
                            <a:schemeClr val="tx1">
                              <a:lumMod val="65000"/>
                              <a:lumOff val="35000"/>
                            </a:schemeClr>
                          </a:solidFill>
                          <a:latin typeface="+mj-lt"/>
                        </a:rPr>
                        <a:t>FORMATION TECHNIQUE</a:t>
                      </a:r>
                      <a:endParaRPr lang="fr-FR" sz="1100" b="0" dirty="0">
                        <a:solidFill>
                          <a:schemeClr val="tx1">
                            <a:lumMod val="65000"/>
                            <a:lumOff val="35000"/>
                          </a:schemeClr>
                        </a:solidFill>
                        <a:latin typeface="+mj-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23047</TotalTime>
  <Words>1345</Words>
  <Application>Microsoft Office PowerPoint</Application>
  <PresentationFormat>Affichage à l'écran (4:3)</PresentationFormat>
  <Paragraphs>291</Paragraphs>
  <Slides>35</Slides>
  <Notes>1</Notes>
  <HiddenSlides>0</HiddenSlides>
  <MMClips>0</MMClips>
  <ScaleCrop>false</ScaleCrop>
  <HeadingPairs>
    <vt:vector size="4" baseType="variant">
      <vt:variant>
        <vt:lpstr>Thème</vt:lpstr>
      </vt:variant>
      <vt:variant>
        <vt:i4>1</vt:i4>
      </vt:variant>
      <vt:variant>
        <vt:lpstr>Titres des diapositives</vt:lpstr>
      </vt:variant>
      <vt:variant>
        <vt:i4>35</vt:i4>
      </vt:variant>
    </vt:vector>
  </HeadingPairs>
  <TitlesOfParts>
    <vt:vector size="36" baseType="lpstr">
      <vt:lpstr>Thème Office</vt:lpstr>
      <vt:lpstr>IMAGES EN MOUVEMENT </vt:lpstr>
      <vt:lpstr>Accueil (même page précédente +…)</vt:lpstr>
      <vt:lpstr> Qui somme-nous ?</vt:lpstr>
      <vt:lpstr>Nos filiales </vt:lpstr>
      <vt:lpstr>Diapositive 5</vt:lpstr>
      <vt:lpstr>A propos</vt:lpstr>
      <vt:lpstr>Diapositive 7</vt:lpstr>
      <vt:lpstr> A propos </vt:lpstr>
      <vt:lpstr>Diapositive 9</vt:lpstr>
      <vt:lpstr>NOS SERVICES </vt:lpstr>
      <vt:lpstr>Diapositive 11</vt:lpstr>
      <vt:lpstr>NOS SERVICES </vt:lpstr>
      <vt:lpstr>NOS SERVICES </vt:lpstr>
      <vt:lpstr>NOS SERVICES </vt:lpstr>
      <vt:lpstr>Diapositive 15</vt:lpstr>
      <vt:lpstr>NOS SERVICES </vt:lpstr>
      <vt:lpstr>Diapositive 17</vt:lpstr>
      <vt:lpstr>NOS MOYENS DE PRODUCTION</vt:lpstr>
      <vt:lpstr>Diapositive 19</vt:lpstr>
      <vt:lpstr>Diapositive 20</vt:lpstr>
      <vt:lpstr>Diapositive 21</vt:lpstr>
      <vt:lpstr>Diapositive 22</vt:lpstr>
      <vt:lpstr>Diapositive 23</vt:lpstr>
      <vt:lpstr>Diapositive 24</vt:lpstr>
      <vt:lpstr>Diapositive 25</vt:lpstr>
      <vt:lpstr>Diapositive 26</vt:lpstr>
      <vt:lpstr>Diapositive 27</vt:lpstr>
      <vt:lpstr>NOS MOYENS DE CONTRÔLE </vt:lpstr>
      <vt:lpstr>Diapositive 29</vt:lpstr>
      <vt:lpstr>PIED À COULISSE NUMÉRIQUE                          </vt:lpstr>
      <vt:lpstr>Recrutement </vt:lpstr>
      <vt:lpstr>Recrutement </vt:lpstr>
      <vt:lpstr>Recrutement </vt:lpstr>
      <vt:lpstr>Barre de menu</vt:lpstr>
      <vt:lpstr>Diapositive 35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COMPAQ</dc:creator>
  <cp:lastModifiedBy>DELL</cp:lastModifiedBy>
  <cp:revision>850</cp:revision>
  <dcterms:created xsi:type="dcterms:W3CDTF">2018-04-04T15:52:19Z</dcterms:created>
  <dcterms:modified xsi:type="dcterms:W3CDTF">2018-05-19T08:30:18Z</dcterms:modified>
</cp:coreProperties>
</file>